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81" r:id="rId7"/>
    <p:sldId id="258" r:id="rId8"/>
    <p:sldId id="259" r:id="rId9"/>
    <p:sldId id="274" r:id="rId10"/>
    <p:sldId id="270" r:id="rId11"/>
    <p:sldId id="277" r:id="rId12"/>
    <p:sldId id="269" r:id="rId13"/>
    <p:sldId id="266" r:id="rId14"/>
    <p:sldId id="271" r:id="rId15"/>
    <p:sldId id="268" r:id="rId16"/>
    <p:sldId id="262" r:id="rId17"/>
    <p:sldId id="276" r:id="rId18"/>
    <p:sldId id="263" r:id="rId19"/>
    <p:sldId id="265" r:id="rId20"/>
    <p:sldId id="278" r:id="rId21"/>
    <p:sldId id="279" r:id="rId22"/>
    <p:sldId id="28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354137264"/>
        <c:axId val="-1354132912"/>
      </c:barChart>
      <c:catAx>
        <c:axId val="-1354137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54132912"/>
        <c:crosses val="autoZero"/>
        <c:auto val="1"/>
        <c:lblAlgn val="ctr"/>
        <c:lblOffset val="100"/>
        <c:noMultiLvlLbl val="0"/>
      </c:catAx>
      <c:valAx>
        <c:axId val="-135413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541372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8/layout/VerticalCurvedList" loCatId="list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4F1B46E-22B2-4721-950C-8704487586DC}">
      <dgm:prSet phldrT="[Text]" custT="1"/>
      <dgm:spPr/>
      <dgm:t>
        <a:bodyPr/>
        <a:lstStyle/>
        <a:p>
          <a:r>
            <a:rPr lang="en-US" sz="2000" dirty="0" smtClean="0">
              <a:latin typeface="Candara" panose="020E0502030303020204" pitchFamily="34" charset="0"/>
            </a:rPr>
            <a:t>Only one disk can be moved at a time.</a:t>
          </a:r>
          <a:endParaRPr lang="en-US" dirty="0">
            <a:latin typeface="Candara" panose="020E0502030303020204" pitchFamily="34" charset="0"/>
          </a:endParaRPr>
        </a:p>
      </dgm:t>
    </dgm:pt>
    <dgm:pt modelId="{E8A66543-CC4D-4785-A93E-5B125E09F826}" type="parTrans" cxnId="{2C8317B2-2EBB-4589-86EA-C77B3B6E81AA}">
      <dgm:prSet/>
      <dgm:spPr/>
      <dgm:t>
        <a:bodyPr/>
        <a:lstStyle/>
        <a:p>
          <a:endParaRPr lang="en-US"/>
        </a:p>
      </dgm:t>
    </dgm:pt>
    <dgm:pt modelId="{A7E2530A-34E2-4E9F-BC78-8920BA140C41}" type="sibTrans" cxnId="{2C8317B2-2EBB-4589-86EA-C77B3B6E81AA}">
      <dgm:prSet/>
      <dgm:spPr/>
      <dgm:t>
        <a:bodyPr/>
        <a:lstStyle/>
        <a:p>
          <a:endParaRPr lang="en-US"/>
        </a:p>
      </dgm:t>
    </dgm:pt>
    <dgm:pt modelId="{5EAED3F7-D31E-4829-ACC7-EC8F704580DA}">
      <dgm:prSet phldrT="[Text]" custT="1"/>
      <dgm:spPr/>
      <dgm:t>
        <a:bodyPr/>
        <a:lstStyle/>
        <a:p>
          <a:r>
            <a:rPr lang="en-US" sz="2000" dirty="0" smtClean="0">
              <a:latin typeface="Candara" panose="020E0502030303020204" pitchFamily="34" charset="0"/>
            </a:rPr>
            <a:t>No disk should be placed on top of a smaller disk.</a:t>
          </a:r>
          <a:endParaRPr lang="en-US" sz="2000" dirty="0">
            <a:latin typeface="Candara" panose="020E0502030303020204" pitchFamily="34" charset="0"/>
          </a:endParaRPr>
        </a:p>
      </dgm:t>
    </dgm:pt>
    <dgm:pt modelId="{A895B513-0415-4AED-8332-A14511313CB0}" type="parTrans" cxnId="{0D65D0D8-9965-4E30-860A-3B2DDC3ECCF2}">
      <dgm:prSet/>
      <dgm:spPr/>
      <dgm:t>
        <a:bodyPr/>
        <a:lstStyle/>
        <a:p>
          <a:endParaRPr lang="en-US"/>
        </a:p>
      </dgm:t>
    </dgm:pt>
    <dgm:pt modelId="{54EFDC74-CF41-4A17-9547-0C184E2A6633}" type="sibTrans" cxnId="{0D65D0D8-9965-4E30-860A-3B2DDC3ECCF2}">
      <dgm:prSet/>
      <dgm:spPr/>
      <dgm:t>
        <a:bodyPr/>
        <a:lstStyle/>
        <a:p>
          <a:endParaRPr lang="en-US"/>
        </a:p>
      </dgm:t>
    </dgm:pt>
    <dgm:pt modelId="{9F85D493-9928-4CF9-A0D2-0838BB86DC30}">
      <dgm:prSet phldrT="[Text]" custT="1"/>
      <dgm:spPr/>
      <dgm:t>
        <a:bodyPr/>
        <a:lstStyle/>
        <a:p>
          <a:r>
            <a:rPr lang="en-US" sz="2000" dirty="0" smtClean="0">
              <a:latin typeface="Candara" panose="020E0502030303020204" pitchFamily="34" charset="0"/>
            </a:rPr>
            <a:t>Each move consists of taking the upper disk from one of the stacks and placing it on other poles.</a:t>
          </a:r>
          <a:endParaRPr lang="en-US" sz="2000" dirty="0">
            <a:latin typeface="Candara" panose="020E0502030303020204" pitchFamily="34" charset="0"/>
          </a:endParaRPr>
        </a:p>
      </dgm:t>
    </dgm:pt>
    <dgm:pt modelId="{0F05509A-804E-429E-9CCF-FFF94E2ECE85}" type="parTrans" cxnId="{95329138-3271-4BA1-8A26-A2FF53B3A95A}">
      <dgm:prSet/>
      <dgm:spPr/>
      <dgm:t>
        <a:bodyPr/>
        <a:lstStyle/>
        <a:p>
          <a:endParaRPr lang="en-US"/>
        </a:p>
      </dgm:t>
    </dgm:pt>
    <dgm:pt modelId="{EB28C2BA-0FD6-4211-8FF7-CB1D4FD49C41}" type="sibTrans" cxnId="{95329138-3271-4BA1-8A26-A2FF53B3A95A}">
      <dgm:prSet/>
      <dgm:spPr/>
      <dgm:t>
        <a:bodyPr/>
        <a:lstStyle/>
        <a:p>
          <a:endParaRPr lang="en-US"/>
        </a:p>
      </dgm:t>
    </dgm:pt>
    <dgm:pt modelId="{66D97F4B-E13F-4EED-8712-089EE8E61B96}" type="pres">
      <dgm:prSet presAssocID="{00C18FBF-3FF5-4C16-97CF-AF03740D7AB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D90444A-0221-4D2F-9BDF-903D1B900C09}" type="pres">
      <dgm:prSet presAssocID="{00C18FBF-3FF5-4C16-97CF-AF03740D7AB6}" presName="Name1" presStyleCnt="0"/>
      <dgm:spPr/>
      <dgm:t>
        <a:bodyPr/>
        <a:lstStyle/>
        <a:p>
          <a:endParaRPr lang="en-US"/>
        </a:p>
      </dgm:t>
    </dgm:pt>
    <dgm:pt modelId="{213F1ECC-308F-4AB5-95A1-7BC326384ADB}" type="pres">
      <dgm:prSet presAssocID="{00C18FBF-3FF5-4C16-97CF-AF03740D7AB6}" presName="cycle" presStyleCnt="0"/>
      <dgm:spPr/>
      <dgm:t>
        <a:bodyPr/>
        <a:lstStyle/>
        <a:p>
          <a:endParaRPr lang="en-US"/>
        </a:p>
      </dgm:t>
    </dgm:pt>
    <dgm:pt modelId="{31AE1A37-D94E-43B8-AB5A-C3846DBFAFA9}" type="pres">
      <dgm:prSet presAssocID="{00C18FBF-3FF5-4C16-97CF-AF03740D7AB6}" presName="srcNode" presStyleLbl="node1" presStyleIdx="0" presStyleCnt="3"/>
      <dgm:spPr/>
      <dgm:t>
        <a:bodyPr/>
        <a:lstStyle/>
        <a:p>
          <a:endParaRPr lang="en-US"/>
        </a:p>
      </dgm:t>
    </dgm:pt>
    <dgm:pt modelId="{F7626655-F980-40BC-9613-353FF742A739}" type="pres">
      <dgm:prSet presAssocID="{00C18FBF-3FF5-4C16-97CF-AF03740D7AB6}" presName="conn" presStyleLbl="parChTrans1D2" presStyleIdx="0" presStyleCnt="1"/>
      <dgm:spPr/>
      <dgm:t>
        <a:bodyPr/>
        <a:lstStyle/>
        <a:p>
          <a:endParaRPr lang="en-US"/>
        </a:p>
      </dgm:t>
    </dgm:pt>
    <dgm:pt modelId="{A0A50080-BABB-494C-BE91-99009EDC3274}" type="pres">
      <dgm:prSet presAssocID="{00C18FBF-3FF5-4C16-97CF-AF03740D7AB6}" presName="extraNode" presStyleLbl="node1" presStyleIdx="0" presStyleCnt="3"/>
      <dgm:spPr/>
      <dgm:t>
        <a:bodyPr/>
        <a:lstStyle/>
        <a:p>
          <a:endParaRPr lang="en-US"/>
        </a:p>
      </dgm:t>
    </dgm:pt>
    <dgm:pt modelId="{81A554F8-1B76-457D-90DF-1F0F5A6A69EA}" type="pres">
      <dgm:prSet presAssocID="{00C18FBF-3FF5-4C16-97CF-AF03740D7AB6}" presName="dstNode" presStyleLbl="node1" presStyleIdx="0" presStyleCnt="3"/>
      <dgm:spPr/>
      <dgm:t>
        <a:bodyPr/>
        <a:lstStyle/>
        <a:p>
          <a:endParaRPr lang="en-US"/>
        </a:p>
      </dgm:t>
    </dgm:pt>
    <dgm:pt modelId="{BF1DC7EC-789D-4404-A8F0-808CEB1D3EC1}" type="pres">
      <dgm:prSet presAssocID="{B4F1B46E-22B2-4721-950C-8704487586D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0E403-B5D4-4BC2-B94D-37B4C8E4FABD}" type="pres">
      <dgm:prSet presAssocID="{B4F1B46E-22B2-4721-950C-8704487586DC}" presName="accent_1" presStyleCnt="0"/>
      <dgm:spPr/>
      <dgm:t>
        <a:bodyPr/>
        <a:lstStyle/>
        <a:p>
          <a:endParaRPr lang="en-US"/>
        </a:p>
      </dgm:t>
    </dgm:pt>
    <dgm:pt modelId="{C384CB30-4F10-4C10-B139-D8B3911C52C4}" type="pres">
      <dgm:prSet presAssocID="{B4F1B46E-22B2-4721-950C-8704487586DC}" presName="accentRepeatNode" presStyleLbl="solidFgAcc1" presStyleIdx="0" presStyleCnt="3"/>
      <dgm:spPr/>
      <dgm:t>
        <a:bodyPr/>
        <a:lstStyle/>
        <a:p>
          <a:endParaRPr lang="en-US"/>
        </a:p>
      </dgm:t>
    </dgm:pt>
    <dgm:pt modelId="{DD5B3C99-72F7-45E3-833F-8AC2A83714E1}" type="pres">
      <dgm:prSet presAssocID="{5EAED3F7-D31E-4829-ACC7-EC8F704580D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7AC71-C68C-4BF5-89B6-F49213576375}" type="pres">
      <dgm:prSet presAssocID="{5EAED3F7-D31E-4829-ACC7-EC8F704580DA}" presName="accent_2" presStyleCnt="0"/>
      <dgm:spPr/>
      <dgm:t>
        <a:bodyPr/>
        <a:lstStyle/>
        <a:p>
          <a:endParaRPr lang="en-US"/>
        </a:p>
      </dgm:t>
    </dgm:pt>
    <dgm:pt modelId="{07714B6A-2329-4271-BC14-487D81548476}" type="pres">
      <dgm:prSet presAssocID="{5EAED3F7-D31E-4829-ACC7-EC8F704580DA}" presName="accentRepeatNode" presStyleLbl="solidFgAcc1" presStyleIdx="1" presStyleCnt="3"/>
      <dgm:spPr/>
      <dgm:t>
        <a:bodyPr/>
        <a:lstStyle/>
        <a:p>
          <a:endParaRPr lang="en-US"/>
        </a:p>
      </dgm:t>
    </dgm:pt>
    <dgm:pt modelId="{03370539-DB19-40EA-AF7D-5BC60BF474EA}" type="pres">
      <dgm:prSet presAssocID="{9F85D493-9928-4CF9-A0D2-0838BB86DC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56707-38FA-4477-86A8-42EA692E9CBF}" type="pres">
      <dgm:prSet presAssocID="{9F85D493-9928-4CF9-A0D2-0838BB86DC30}" presName="accent_3" presStyleCnt="0"/>
      <dgm:spPr/>
      <dgm:t>
        <a:bodyPr/>
        <a:lstStyle/>
        <a:p>
          <a:endParaRPr lang="en-US"/>
        </a:p>
      </dgm:t>
    </dgm:pt>
    <dgm:pt modelId="{0F3EDB9B-0A1B-47AF-B06D-440D78DA605D}" type="pres">
      <dgm:prSet presAssocID="{9F85D493-9928-4CF9-A0D2-0838BB86DC30}" presName="accentRepeatNode" presStyleLbl="solidFgAcc1" presStyleIdx="2" presStyleCnt="3"/>
      <dgm:spPr/>
      <dgm:t>
        <a:bodyPr/>
        <a:lstStyle/>
        <a:p>
          <a:endParaRPr lang="en-US"/>
        </a:p>
      </dgm:t>
    </dgm:pt>
  </dgm:ptLst>
  <dgm:cxnLst>
    <dgm:cxn modelId="{2C8317B2-2EBB-4589-86EA-C77B3B6E81AA}" srcId="{00C18FBF-3FF5-4C16-97CF-AF03740D7AB6}" destId="{B4F1B46E-22B2-4721-950C-8704487586DC}" srcOrd="0" destOrd="0" parTransId="{E8A66543-CC4D-4785-A93E-5B125E09F826}" sibTransId="{A7E2530A-34E2-4E9F-BC78-8920BA140C41}"/>
    <dgm:cxn modelId="{B5095686-4091-4499-82B1-BC481145BA81}" type="presOf" srcId="{5EAED3F7-D31E-4829-ACC7-EC8F704580DA}" destId="{DD5B3C99-72F7-45E3-833F-8AC2A83714E1}" srcOrd="0" destOrd="0" presId="urn:microsoft.com/office/officeart/2008/layout/VerticalCurvedList"/>
    <dgm:cxn modelId="{0D65D0D8-9965-4E30-860A-3B2DDC3ECCF2}" srcId="{00C18FBF-3FF5-4C16-97CF-AF03740D7AB6}" destId="{5EAED3F7-D31E-4829-ACC7-EC8F704580DA}" srcOrd="1" destOrd="0" parTransId="{A895B513-0415-4AED-8332-A14511313CB0}" sibTransId="{54EFDC74-CF41-4A17-9547-0C184E2A6633}"/>
    <dgm:cxn modelId="{95329138-3271-4BA1-8A26-A2FF53B3A95A}" srcId="{00C18FBF-3FF5-4C16-97CF-AF03740D7AB6}" destId="{9F85D493-9928-4CF9-A0D2-0838BB86DC30}" srcOrd="2" destOrd="0" parTransId="{0F05509A-804E-429E-9CCF-FFF94E2ECE85}" sibTransId="{EB28C2BA-0FD6-4211-8FF7-CB1D4FD49C41}"/>
    <dgm:cxn modelId="{E847C43C-795E-45A3-B1F6-62D4C56AB9C4}" type="presOf" srcId="{9F85D493-9928-4CF9-A0D2-0838BB86DC30}" destId="{03370539-DB19-40EA-AF7D-5BC60BF474EA}" srcOrd="0" destOrd="0" presId="urn:microsoft.com/office/officeart/2008/layout/VerticalCurvedList"/>
    <dgm:cxn modelId="{4E712E57-BA30-4637-873A-01511973D035}" type="presOf" srcId="{B4F1B46E-22B2-4721-950C-8704487586DC}" destId="{BF1DC7EC-789D-4404-A8F0-808CEB1D3EC1}" srcOrd="0" destOrd="0" presId="urn:microsoft.com/office/officeart/2008/layout/VerticalCurvedList"/>
    <dgm:cxn modelId="{E84B2273-01E6-4F92-9762-8384C2B22C50}" type="presOf" srcId="{A7E2530A-34E2-4E9F-BC78-8920BA140C41}" destId="{F7626655-F980-40BC-9613-353FF742A739}" srcOrd="0" destOrd="0" presId="urn:microsoft.com/office/officeart/2008/layout/VerticalCurvedList"/>
    <dgm:cxn modelId="{300CA493-E9EA-4067-BD66-BA4CB66E3DF1}" type="presOf" srcId="{00C18FBF-3FF5-4C16-97CF-AF03740D7AB6}" destId="{66D97F4B-E13F-4EED-8712-089EE8E61B96}" srcOrd="0" destOrd="0" presId="urn:microsoft.com/office/officeart/2008/layout/VerticalCurvedList"/>
    <dgm:cxn modelId="{5FDD183C-7B1E-45F0-91CB-D0C78155A900}" type="presParOf" srcId="{66D97F4B-E13F-4EED-8712-089EE8E61B96}" destId="{FD90444A-0221-4D2F-9BDF-903D1B900C09}" srcOrd="0" destOrd="0" presId="urn:microsoft.com/office/officeart/2008/layout/VerticalCurvedList"/>
    <dgm:cxn modelId="{C5CD23E1-DA51-4AEE-A536-17C8F96A2477}" type="presParOf" srcId="{FD90444A-0221-4D2F-9BDF-903D1B900C09}" destId="{213F1ECC-308F-4AB5-95A1-7BC326384ADB}" srcOrd="0" destOrd="0" presId="urn:microsoft.com/office/officeart/2008/layout/VerticalCurvedList"/>
    <dgm:cxn modelId="{BF0A7022-1A20-41A3-A8D8-0150F93E116B}" type="presParOf" srcId="{213F1ECC-308F-4AB5-95A1-7BC326384ADB}" destId="{31AE1A37-D94E-43B8-AB5A-C3846DBFAFA9}" srcOrd="0" destOrd="0" presId="urn:microsoft.com/office/officeart/2008/layout/VerticalCurvedList"/>
    <dgm:cxn modelId="{36AA6CF0-7A0E-4AD3-8BCC-D10B93A3847D}" type="presParOf" srcId="{213F1ECC-308F-4AB5-95A1-7BC326384ADB}" destId="{F7626655-F980-40BC-9613-353FF742A739}" srcOrd="1" destOrd="0" presId="urn:microsoft.com/office/officeart/2008/layout/VerticalCurvedList"/>
    <dgm:cxn modelId="{B24F9891-545F-455E-87DC-DF59D7418FEF}" type="presParOf" srcId="{213F1ECC-308F-4AB5-95A1-7BC326384ADB}" destId="{A0A50080-BABB-494C-BE91-99009EDC3274}" srcOrd="2" destOrd="0" presId="urn:microsoft.com/office/officeart/2008/layout/VerticalCurvedList"/>
    <dgm:cxn modelId="{FCCAABDF-B110-41BB-B787-6045CF2718DD}" type="presParOf" srcId="{213F1ECC-308F-4AB5-95A1-7BC326384ADB}" destId="{81A554F8-1B76-457D-90DF-1F0F5A6A69EA}" srcOrd="3" destOrd="0" presId="urn:microsoft.com/office/officeart/2008/layout/VerticalCurvedList"/>
    <dgm:cxn modelId="{8CEC9030-ADB7-4046-90FD-806B89078C84}" type="presParOf" srcId="{FD90444A-0221-4D2F-9BDF-903D1B900C09}" destId="{BF1DC7EC-789D-4404-A8F0-808CEB1D3EC1}" srcOrd="1" destOrd="0" presId="urn:microsoft.com/office/officeart/2008/layout/VerticalCurvedList"/>
    <dgm:cxn modelId="{E3F5A0D4-79BD-4182-95B3-717212F1013E}" type="presParOf" srcId="{FD90444A-0221-4D2F-9BDF-903D1B900C09}" destId="{90E0E403-B5D4-4BC2-B94D-37B4C8E4FABD}" srcOrd="2" destOrd="0" presId="urn:microsoft.com/office/officeart/2008/layout/VerticalCurvedList"/>
    <dgm:cxn modelId="{560F07A3-43AB-494A-B41B-996DAF23CC7A}" type="presParOf" srcId="{90E0E403-B5D4-4BC2-B94D-37B4C8E4FABD}" destId="{C384CB30-4F10-4C10-B139-D8B3911C52C4}" srcOrd="0" destOrd="0" presId="urn:microsoft.com/office/officeart/2008/layout/VerticalCurvedList"/>
    <dgm:cxn modelId="{D63D4E3C-6817-477C-BC5D-1B0CA72F118D}" type="presParOf" srcId="{FD90444A-0221-4D2F-9BDF-903D1B900C09}" destId="{DD5B3C99-72F7-45E3-833F-8AC2A83714E1}" srcOrd="3" destOrd="0" presId="urn:microsoft.com/office/officeart/2008/layout/VerticalCurvedList"/>
    <dgm:cxn modelId="{86E6CFDF-59E8-4023-A937-8469EE06D3FC}" type="presParOf" srcId="{FD90444A-0221-4D2F-9BDF-903D1B900C09}" destId="{1737AC71-C68C-4BF5-89B6-F49213576375}" srcOrd="4" destOrd="0" presId="urn:microsoft.com/office/officeart/2008/layout/VerticalCurvedList"/>
    <dgm:cxn modelId="{8DF8E2CE-C819-4CE1-AA37-935A3AC4B61C}" type="presParOf" srcId="{1737AC71-C68C-4BF5-89B6-F49213576375}" destId="{07714B6A-2329-4271-BC14-487D81548476}" srcOrd="0" destOrd="0" presId="urn:microsoft.com/office/officeart/2008/layout/VerticalCurvedList"/>
    <dgm:cxn modelId="{CD2542F9-5A66-40FA-BF05-02972CCD9A6F}" type="presParOf" srcId="{FD90444A-0221-4D2F-9BDF-903D1B900C09}" destId="{03370539-DB19-40EA-AF7D-5BC60BF474EA}" srcOrd="5" destOrd="0" presId="urn:microsoft.com/office/officeart/2008/layout/VerticalCurvedList"/>
    <dgm:cxn modelId="{11951831-274C-48BE-9F29-FC4446418D70}" type="presParOf" srcId="{FD90444A-0221-4D2F-9BDF-903D1B900C09}" destId="{01C56707-38FA-4477-86A8-42EA692E9CBF}" srcOrd="6" destOrd="0" presId="urn:microsoft.com/office/officeart/2008/layout/VerticalCurvedList"/>
    <dgm:cxn modelId="{EDA9FEE0-28D0-4EEE-8985-67C847EEA006}" type="presParOf" srcId="{01C56707-38FA-4477-86A8-42EA692E9CBF}" destId="{0F3EDB9B-0A1B-47AF-B06D-440D78DA60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8/layout/VerticalCurvedList" loCatId="list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4F1B46E-22B2-4721-950C-8704487586DC}">
      <dgm:prSet phldrT="[Text]" custT="1"/>
      <dgm:spPr/>
      <dgm:t>
        <a:bodyPr/>
        <a:lstStyle/>
        <a:p>
          <a:r>
            <a:rPr lang="en-US" sz="2000" dirty="0" smtClean="0"/>
            <a:t>Divide the line segment into three segments of equal length.</a:t>
          </a:r>
          <a:endParaRPr lang="en-US" dirty="0">
            <a:latin typeface="Candara" panose="020E0502030303020204" pitchFamily="34" charset="0"/>
          </a:endParaRPr>
        </a:p>
      </dgm:t>
    </dgm:pt>
    <dgm:pt modelId="{E8A66543-CC4D-4785-A93E-5B125E09F826}" type="parTrans" cxnId="{2C8317B2-2EBB-4589-86EA-C77B3B6E81AA}">
      <dgm:prSet/>
      <dgm:spPr/>
      <dgm:t>
        <a:bodyPr/>
        <a:lstStyle/>
        <a:p>
          <a:endParaRPr lang="en-US"/>
        </a:p>
      </dgm:t>
    </dgm:pt>
    <dgm:pt modelId="{A7E2530A-34E2-4E9F-BC78-8920BA140C41}" type="sibTrans" cxnId="{2C8317B2-2EBB-4589-86EA-C77B3B6E81AA}">
      <dgm:prSet/>
      <dgm:spPr/>
      <dgm:t>
        <a:bodyPr/>
        <a:lstStyle/>
        <a:p>
          <a:endParaRPr lang="en-US"/>
        </a:p>
      </dgm:t>
    </dgm:pt>
    <dgm:pt modelId="{5EAED3F7-D31E-4829-ACC7-EC8F704580DA}">
      <dgm:prSet phldrT="[Text]" custT="1"/>
      <dgm:spPr/>
      <dgm:t>
        <a:bodyPr/>
        <a:lstStyle/>
        <a:p>
          <a:r>
            <a:rPr lang="en-US" sz="2000" dirty="0" smtClean="0"/>
            <a:t>Draw an equilateral triangle that has the middle segment from step 1 as its base and points outward</a:t>
          </a:r>
          <a:r>
            <a:rPr lang="en-US" sz="2000" dirty="0" smtClean="0">
              <a:latin typeface="Candara" panose="020E0502030303020204" pitchFamily="34" charset="0"/>
            </a:rPr>
            <a:t>.</a:t>
          </a:r>
          <a:endParaRPr lang="en-US" sz="2000" dirty="0">
            <a:latin typeface="Candara" panose="020E0502030303020204" pitchFamily="34" charset="0"/>
          </a:endParaRPr>
        </a:p>
      </dgm:t>
    </dgm:pt>
    <dgm:pt modelId="{A895B513-0415-4AED-8332-A14511313CB0}" type="parTrans" cxnId="{0D65D0D8-9965-4E30-860A-3B2DDC3ECCF2}">
      <dgm:prSet/>
      <dgm:spPr/>
      <dgm:t>
        <a:bodyPr/>
        <a:lstStyle/>
        <a:p>
          <a:endParaRPr lang="en-US"/>
        </a:p>
      </dgm:t>
    </dgm:pt>
    <dgm:pt modelId="{54EFDC74-CF41-4A17-9547-0C184E2A6633}" type="sibTrans" cxnId="{0D65D0D8-9965-4E30-860A-3B2DDC3ECCF2}">
      <dgm:prSet/>
      <dgm:spPr/>
      <dgm:t>
        <a:bodyPr/>
        <a:lstStyle/>
        <a:p>
          <a:endParaRPr lang="en-US"/>
        </a:p>
      </dgm:t>
    </dgm:pt>
    <dgm:pt modelId="{9F85D493-9928-4CF9-A0D2-0838BB86DC30}">
      <dgm:prSet phldrT="[Text]" custT="1"/>
      <dgm:spPr/>
      <dgm:t>
        <a:bodyPr/>
        <a:lstStyle/>
        <a:p>
          <a:r>
            <a:rPr lang="en-US" sz="2000" smtClean="0"/>
            <a:t>Delete the </a:t>
          </a:r>
          <a:r>
            <a:rPr lang="en-US" sz="2000" dirty="0" smtClean="0"/>
            <a:t>line segment that is the base of the triangle from step 2</a:t>
          </a:r>
          <a:endParaRPr lang="en-US" sz="2000" dirty="0">
            <a:latin typeface="Candara" panose="020E0502030303020204" pitchFamily="34" charset="0"/>
          </a:endParaRPr>
        </a:p>
      </dgm:t>
    </dgm:pt>
    <dgm:pt modelId="{0F05509A-804E-429E-9CCF-FFF94E2ECE85}" type="parTrans" cxnId="{95329138-3271-4BA1-8A26-A2FF53B3A95A}">
      <dgm:prSet/>
      <dgm:spPr/>
      <dgm:t>
        <a:bodyPr/>
        <a:lstStyle/>
        <a:p>
          <a:endParaRPr lang="en-US"/>
        </a:p>
      </dgm:t>
    </dgm:pt>
    <dgm:pt modelId="{EB28C2BA-0FD6-4211-8FF7-CB1D4FD49C41}" type="sibTrans" cxnId="{95329138-3271-4BA1-8A26-A2FF53B3A95A}">
      <dgm:prSet/>
      <dgm:spPr/>
      <dgm:t>
        <a:bodyPr/>
        <a:lstStyle/>
        <a:p>
          <a:endParaRPr lang="en-US"/>
        </a:p>
      </dgm:t>
    </dgm:pt>
    <dgm:pt modelId="{66D97F4B-E13F-4EED-8712-089EE8E61B96}" type="pres">
      <dgm:prSet presAssocID="{00C18FBF-3FF5-4C16-97CF-AF03740D7AB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D90444A-0221-4D2F-9BDF-903D1B900C09}" type="pres">
      <dgm:prSet presAssocID="{00C18FBF-3FF5-4C16-97CF-AF03740D7AB6}" presName="Name1" presStyleCnt="0"/>
      <dgm:spPr/>
      <dgm:t>
        <a:bodyPr/>
        <a:lstStyle/>
        <a:p>
          <a:endParaRPr lang="en-US"/>
        </a:p>
      </dgm:t>
    </dgm:pt>
    <dgm:pt modelId="{213F1ECC-308F-4AB5-95A1-7BC326384ADB}" type="pres">
      <dgm:prSet presAssocID="{00C18FBF-3FF5-4C16-97CF-AF03740D7AB6}" presName="cycle" presStyleCnt="0"/>
      <dgm:spPr/>
      <dgm:t>
        <a:bodyPr/>
        <a:lstStyle/>
        <a:p>
          <a:endParaRPr lang="en-US"/>
        </a:p>
      </dgm:t>
    </dgm:pt>
    <dgm:pt modelId="{31AE1A37-D94E-43B8-AB5A-C3846DBFAFA9}" type="pres">
      <dgm:prSet presAssocID="{00C18FBF-3FF5-4C16-97CF-AF03740D7AB6}" presName="srcNode" presStyleLbl="node1" presStyleIdx="0" presStyleCnt="3"/>
      <dgm:spPr/>
      <dgm:t>
        <a:bodyPr/>
        <a:lstStyle/>
        <a:p>
          <a:endParaRPr lang="en-US"/>
        </a:p>
      </dgm:t>
    </dgm:pt>
    <dgm:pt modelId="{F7626655-F980-40BC-9613-353FF742A739}" type="pres">
      <dgm:prSet presAssocID="{00C18FBF-3FF5-4C16-97CF-AF03740D7AB6}" presName="conn" presStyleLbl="parChTrans1D2" presStyleIdx="0" presStyleCnt="1"/>
      <dgm:spPr/>
      <dgm:t>
        <a:bodyPr/>
        <a:lstStyle/>
        <a:p>
          <a:endParaRPr lang="en-US"/>
        </a:p>
      </dgm:t>
    </dgm:pt>
    <dgm:pt modelId="{A0A50080-BABB-494C-BE91-99009EDC3274}" type="pres">
      <dgm:prSet presAssocID="{00C18FBF-3FF5-4C16-97CF-AF03740D7AB6}" presName="extraNode" presStyleLbl="node1" presStyleIdx="0" presStyleCnt="3"/>
      <dgm:spPr/>
      <dgm:t>
        <a:bodyPr/>
        <a:lstStyle/>
        <a:p>
          <a:endParaRPr lang="en-US"/>
        </a:p>
      </dgm:t>
    </dgm:pt>
    <dgm:pt modelId="{81A554F8-1B76-457D-90DF-1F0F5A6A69EA}" type="pres">
      <dgm:prSet presAssocID="{00C18FBF-3FF5-4C16-97CF-AF03740D7AB6}" presName="dstNode" presStyleLbl="node1" presStyleIdx="0" presStyleCnt="3"/>
      <dgm:spPr/>
      <dgm:t>
        <a:bodyPr/>
        <a:lstStyle/>
        <a:p>
          <a:endParaRPr lang="en-US"/>
        </a:p>
      </dgm:t>
    </dgm:pt>
    <dgm:pt modelId="{BF1DC7EC-789D-4404-A8F0-808CEB1D3EC1}" type="pres">
      <dgm:prSet presAssocID="{B4F1B46E-22B2-4721-950C-8704487586D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0E403-B5D4-4BC2-B94D-37B4C8E4FABD}" type="pres">
      <dgm:prSet presAssocID="{B4F1B46E-22B2-4721-950C-8704487586DC}" presName="accent_1" presStyleCnt="0"/>
      <dgm:spPr/>
      <dgm:t>
        <a:bodyPr/>
        <a:lstStyle/>
        <a:p>
          <a:endParaRPr lang="en-US"/>
        </a:p>
      </dgm:t>
    </dgm:pt>
    <dgm:pt modelId="{C384CB30-4F10-4C10-B139-D8B3911C52C4}" type="pres">
      <dgm:prSet presAssocID="{B4F1B46E-22B2-4721-950C-8704487586DC}" presName="accentRepeatNode" presStyleLbl="solidFgAcc1" presStyleIdx="0" presStyleCnt="3"/>
      <dgm:spPr/>
      <dgm:t>
        <a:bodyPr/>
        <a:lstStyle/>
        <a:p>
          <a:endParaRPr lang="en-US"/>
        </a:p>
      </dgm:t>
    </dgm:pt>
    <dgm:pt modelId="{DD5B3C99-72F7-45E3-833F-8AC2A83714E1}" type="pres">
      <dgm:prSet presAssocID="{5EAED3F7-D31E-4829-ACC7-EC8F704580D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7AC71-C68C-4BF5-89B6-F49213576375}" type="pres">
      <dgm:prSet presAssocID="{5EAED3F7-D31E-4829-ACC7-EC8F704580DA}" presName="accent_2" presStyleCnt="0"/>
      <dgm:spPr/>
      <dgm:t>
        <a:bodyPr/>
        <a:lstStyle/>
        <a:p>
          <a:endParaRPr lang="en-US"/>
        </a:p>
      </dgm:t>
    </dgm:pt>
    <dgm:pt modelId="{07714B6A-2329-4271-BC14-487D81548476}" type="pres">
      <dgm:prSet presAssocID="{5EAED3F7-D31E-4829-ACC7-EC8F704580DA}" presName="accentRepeatNode" presStyleLbl="solidFgAcc1" presStyleIdx="1" presStyleCnt="3"/>
      <dgm:spPr/>
      <dgm:t>
        <a:bodyPr/>
        <a:lstStyle/>
        <a:p>
          <a:endParaRPr lang="en-US"/>
        </a:p>
      </dgm:t>
    </dgm:pt>
    <dgm:pt modelId="{03370539-DB19-40EA-AF7D-5BC60BF474EA}" type="pres">
      <dgm:prSet presAssocID="{9F85D493-9928-4CF9-A0D2-0838BB86DC3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56707-38FA-4477-86A8-42EA692E9CBF}" type="pres">
      <dgm:prSet presAssocID="{9F85D493-9928-4CF9-A0D2-0838BB86DC30}" presName="accent_3" presStyleCnt="0"/>
      <dgm:spPr/>
      <dgm:t>
        <a:bodyPr/>
        <a:lstStyle/>
        <a:p>
          <a:endParaRPr lang="en-US"/>
        </a:p>
      </dgm:t>
    </dgm:pt>
    <dgm:pt modelId="{0F3EDB9B-0A1B-47AF-B06D-440D78DA605D}" type="pres">
      <dgm:prSet presAssocID="{9F85D493-9928-4CF9-A0D2-0838BB86DC30}" presName="accentRepeatNode" presStyleLbl="solidFgAcc1" presStyleIdx="2" presStyleCnt="3"/>
      <dgm:spPr/>
      <dgm:t>
        <a:bodyPr/>
        <a:lstStyle/>
        <a:p>
          <a:endParaRPr lang="en-US"/>
        </a:p>
      </dgm:t>
    </dgm:pt>
  </dgm:ptLst>
  <dgm:cxnLst>
    <dgm:cxn modelId="{2C8317B2-2EBB-4589-86EA-C77B3B6E81AA}" srcId="{00C18FBF-3FF5-4C16-97CF-AF03740D7AB6}" destId="{B4F1B46E-22B2-4721-950C-8704487586DC}" srcOrd="0" destOrd="0" parTransId="{E8A66543-CC4D-4785-A93E-5B125E09F826}" sibTransId="{A7E2530A-34E2-4E9F-BC78-8920BA140C41}"/>
    <dgm:cxn modelId="{9B39B4B3-D1A5-44A0-B686-0272A40464A8}" type="presOf" srcId="{00C18FBF-3FF5-4C16-97CF-AF03740D7AB6}" destId="{66D97F4B-E13F-4EED-8712-089EE8E61B96}" srcOrd="0" destOrd="0" presId="urn:microsoft.com/office/officeart/2008/layout/VerticalCurvedList"/>
    <dgm:cxn modelId="{2976FC1C-8974-4F00-A99E-4E23F0343120}" type="presOf" srcId="{B4F1B46E-22B2-4721-950C-8704487586DC}" destId="{BF1DC7EC-789D-4404-A8F0-808CEB1D3EC1}" srcOrd="0" destOrd="0" presId="urn:microsoft.com/office/officeart/2008/layout/VerticalCurvedList"/>
    <dgm:cxn modelId="{0D65D0D8-9965-4E30-860A-3B2DDC3ECCF2}" srcId="{00C18FBF-3FF5-4C16-97CF-AF03740D7AB6}" destId="{5EAED3F7-D31E-4829-ACC7-EC8F704580DA}" srcOrd="1" destOrd="0" parTransId="{A895B513-0415-4AED-8332-A14511313CB0}" sibTransId="{54EFDC74-CF41-4A17-9547-0C184E2A6633}"/>
    <dgm:cxn modelId="{95329138-3271-4BA1-8A26-A2FF53B3A95A}" srcId="{00C18FBF-3FF5-4C16-97CF-AF03740D7AB6}" destId="{9F85D493-9928-4CF9-A0D2-0838BB86DC30}" srcOrd="2" destOrd="0" parTransId="{0F05509A-804E-429E-9CCF-FFF94E2ECE85}" sibTransId="{EB28C2BA-0FD6-4211-8FF7-CB1D4FD49C41}"/>
    <dgm:cxn modelId="{6251AF1E-FFBD-4792-BC2A-B86D93E3A160}" type="presOf" srcId="{A7E2530A-34E2-4E9F-BC78-8920BA140C41}" destId="{F7626655-F980-40BC-9613-353FF742A739}" srcOrd="0" destOrd="0" presId="urn:microsoft.com/office/officeart/2008/layout/VerticalCurvedList"/>
    <dgm:cxn modelId="{20B8AB48-C81F-4E3A-B651-C632FA729226}" type="presOf" srcId="{9F85D493-9928-4CF9-A0D2-0838BB86DC30}" destId="{03370539-DB19-40EA-AF7D-5BC60BF474EA}" srcOrd="0" destOrd="0" presId="urn:microsoft.com/office/officeart/2008/layout/VerticalCurvedList"/>
    <dgm:cxn modelId="{083B8D42-61D4-4EE5-A927-BC040AFBACC6}" type="presOf" srcId="{5EAED3F7-D31E-4829-ACC7-EC8F704580DA}" destId="{DD5B3C99-72F7-45E3-833F-8AC2A83714E1}" srcOrd="0" destOrd="0" presId="urn:microsoft.com/office/officeart/2008/layout/VerticalCurvedList"/>
    <dgm:cxn modelId="{DF6E062A-726B-4611-B910-0C59C30FBF1A}" type="presParOf" srcId="{66D97F4B-E13F-4EED-8712-089EE8E61B96}" destId="{FD90444A-0221-4D2F-9BDF-903D1B900C09}" srcOrd="0" destOrd="0" presId="urn:microsoft.com/office/officeart/2008/layout/VerticalCurvedList"/>
    <dgm:cxn modelId="{F6A20F3F-C82E-4346-B8D3-4A4B17A3B8D7}" type="presParOf" srcId="{FD90444A-0221-4D2F-9BDF-903D1B900C09}" destId="{213F1ECC-308F-4AB5-95A1-7BC326384ADB}" srcOrd="0" destOrd="0" presId="urn:microsoft.com/office/officeart/2008/layout/VerticalCurvedList"/>
    <dgm:cxn modelId="{A35FE48F-2C29-43D1-87B8-DBA9466F5C22}" type="presParOf" srcId="{213F1ECC-308F-4AB5-95A1-7BC326384ADB}" destId="{31AE1A37-D94E-43B8-AB5A-C3846DBFAFA9}" srcOrd="0" destOrd="0" presId="urn:microsoft.com/office/officeart/2008/layout/VerticalCurvedList"/>
    <dgm:cxn modelId="{315C96ED-60B3-4503-A1F7-7262CF612283}" type="presParOf" srcId="{213F1ECC-308F-4AB5-95A1-7BC326384ADB}" destId="{F7626655-F980-40BC-9613-353FF742A739}" srcOrd="1" destOrd="0" presId="urn:microsoft.com/office/officeart/2008/layout/VerticalCurvedList"/>
    <dgm:cxn modelId="{772AC9A4-53A0-4EBD-90A6-162FB8591921}" type="presParOf" srcId="{213F1ECC-308F-4AB5-95A1-7BC326384ADB}" destId="{A0A50080-BABB-494C-BE91-99009EDC3274}" srcOrd="2" destOrd="0" presId="urn:microsoft.com/office/officeart/2008/layout/VerticalCurvedList"/>
    <dgm:cxn modelId="{88FE1468-5D4F-444E-8B77-475D7E978311}" type="presParOf" srcId="{213F1ECC-308F-4AB5-95A1-7BC326384ADB}" destId="{81A554F8-1B76-457D-90DF-1F0F5A6A69EA}" srcOrd="3" destOrd="0" presId="urn:microsoft.com/office/officeart/2008/layout/VerticalCurvedList"/>
    <dgm:cxn modelId="{8AE552F4-77E3-45ED-8827-8D436D589A63}" type="presParOf" srcId="{FD90444A-0221-4D2F-9BDF-903D1B900C09}" destId="{BF1DC7EC-789D-4404-A8F0-808CEB1D3EC1}" srcOrd="1" destOrd="0" presId="urn:microsoft.com/office/officeart/2008/layout/VerticalCurvedList"/>
    <dgm:cxn modelId="{D135F452-5F15-499F-9AB0-14D660D52D10}" type="presParOf" srcId="{FD90444A-0221-4D2F-9BDF-903D1B900C09}" destId="{90E0E403-B5D4-4BC2-B94D-37B4C8E4FABD}" srcOrd="2" destOrd="0" presId="urn:microsoft.com/office/officeart/2008/layout/VerticalCurvedList"/>
    <dgm:cxn modelId="{BE8DC66A-565B-4D92-B073-4105ADF3BDFA}" type="presParOf" srcId="{90E0E403-B5D4-4BC2-B94D-37B4C8E4FABD}" destId="{C384CB30-4F10-4C10-B139-D8B3911C52C4}" srcOrd="0" destOrd="0" presId="urn:microsoft.com/office/officeart/2008/layout/VerticalCurvedList"/>
    <dgm:cxn modelId="{D4C35721-D55F-49B8-ACF3-D9B636A92711}" type="presParOf" srcId="{FD90444A-0221-4D2F-9BDF-903D1B900C09}" destId="{DD5B3C99-72F7-45E3-833F-8AC2A83714E1}" srcOrd="3" destOrd="0" presId="urn:microsoft.com/office/officeart/2008/layout/VerticalCurvedList"/>
    <dgm:cxn modelId="{FCCD9A96-02D0-4D01-A85D-EF35F079B3B2}" type="presParOf" srcId="{FD90444A-0221-4D2F-9BDF-903D1B900C09}" destId="{1737AC71-C68C-4BF5-89B6-F49213576375}" srcOrd="4" destOrd="0" presId="urn:microsoft.com/office/officeart/2008/layout/VerticalCurvedList"/>
    <dgm:cxn modelId="{894A1A4F-E22E-48A6-8EB6-B7E072F4E790}" type="presParOf" srcId="{1737AC71-C68C-4BF5-89B6-F49213576375}" destId="{07714B6A-2329-4271-BC14-487D81548476}" srcOrd="0" destOrd="0" presId="urn:microsoft.com/office/officeart/2008/layout/VerticalCurvedList"/>
    <dgm:cxn modelId="{3E8EFF6D-4817-4449-8F8D-3765E1A0D17A}" type="presParOf" srcId="{FD90444A-0221-4D2F-9BDF-903D1B900C09}" destId="{03370539-DB19-40EA-AF7D-5BC60BF474EA}" srcOrd="5" destOrd="0" presId="urn:microsoft.com/office/officeart/2008/layout/VerticalCurvedList"/>
    <dgm:cxn modelId="{582E85F5-56C5-4612-BC3C-3EC4894155AD}" type="presParOf" srcId="{FD90444A-0221-4D2F-9BDF-903D1B900C09}" destId="{01C56707-38FA-4477-86A8-42EA692E9CBF}" srcOrd="6" destOrd="0" presId="urn:microsoft.com/office/officeart/2008/layout/VerticalCurvedList"/>
    <dgm:cxn modelId="{6ED62D56-3922-4A7D-BB75-859DDA856986}" type="presParOf" srcId="{01C56707-38FA-4477-86A8-42EA692E9CBF}" destId="{0F3EDB9B-0A1B-47AF-B06D-440D78DA60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26655-F980-40BC-9613-353FF742A739}">
      <dsp:nvSpPr>
        <dsp:cNvPr id="0" name=""/>
        <dsp:cNvSpPr/>
      </dsp:nvSpPr>
      <dsp:spPr>
        <a:xfrm>
          <a:off x="-5168961" y="-791784"/>
          <a:ext cx="6155568" cy="6155568"/>
        </a:xfrm>
        <a:prstGeom prst="blockArc">
          <a:avLst>
            <a:gd name="adj1" fmla="val 18900000"/>
            <a:gd name="adj2" fmla="val 2700000"/>
            <a:gd name="adj3" fmla="val 351"/>
          </a:avLst>
        </a:prstGeom>
        <a:noFill/>
        <a:ln w="48000" cap="flat" cmpd="thickThin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DC7EC-789D-4404-A8F0-808CEB1D3EC1}">
      <dsp:nvSpPr>
        <dsp:cNvPr id="0" name=""/>
        <dsp:cNvSpPr/>
      </dsp:nvSpPr>
      <dsp:spPr>
        <a:xfrm>
          <a:off x="634593" y="457200"/>
          <a:ext cx="9284512" cy="91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580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ndara" panose="020E0502030303020204" pitchFamily="34" charset="0"/>
            </a:rPr>
            <a:t>Only one disk can be moved at a time.</a:t>
          </a:r>
          <a:endParaRPr lang="en-US" kern="1200" dirty="0">
            <a:latin typeface="Candara" panose="020E0502030303020204" pitchFamily="34" charset="0"/>
          </a:endParaRPr>
        </a:p>
      </dsp:txBody>
      <dsp:txXfrm>
        <a:off x="634593" y="457200"/>
        <a:ext cx="9284512" cy="914400"/>
      </dsp:txXfrm>
    </dsp:sp>
    <dsp:sp modelId="{C384CB30-4F10-4C10-B139-D8B3911C52C4}">
      <dsp:nvSpPr>
        <dsp:cNvPr id="0" name=""/>
        <dsp:cNvSpPr/>
      </dsp:nvSpPr>
      <dsp:spPr>
        <a:xfrm>
          <a:off x="63093" y="342900"/>
          <a:ext cx="1143000" cy="1143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B3C99-72F7-45E3-833F-8AC2A83714E1}">
      <dsp:nvSpPr>
        <dsp:cNvPr id="0" name=""/>
        <dsp:cNvSpPr/>
      </dsp:nvSpPr>
      <dsp:spPr>
        <a:xfrm>
          <a:off x="966978" y="1828800"/>
          <a:ext cx="8952128" cy="91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580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ndara" panose="020E0502030303020204" pitchFamily="34" charset="0"/>
            </a:rPr>
            <a:t>No disk should be placed on top of a smaller disk.</a:t>
          </a:r>
          <a:endParaRPr lang="en-US" sz="2000" kern="1200" dirty="0">
            <a:latin typeface="Candara" panose="020E0502030303020204" pitchFamily="34" charset="0"/>
          </a:endParaRPr>
        </a:p>
      </dsp:txBody>
      <dsp:txXfrm>
        <a:off x="966978" y="1828800"/>
        <a:ext cx="8952128" cy="914400"/>
      </dsp:txXfrm>
    </dsp:sp>
    <dsp:sp modelId="{07714B6A-2329-4271-BC14-487D81548476}">
      <dsp:nvSpPr>
        <dsp:cNvPr id="0" name=""/>
        <dsp:cNvSpPr/>
      </dsp:nvSpPr>
      <dsp:spPr>
        <a:xfrm>
          <a:off x="395478" y="1714500"/>
          <a:ext cx="1143000" cy="1143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70539-DB19-40EA-AF7D-5BC60BF474EA}">
      <dsp:nvSpPr>
        <dsp:cNvPr id="0" name=""/>
        <dsp:cNvSpPr/>
      </dsp:nvSpPr>
      <dsp:spPr>
        <a:xfrm>
          <a:off x="634593" y="3200400"/>
          <a:ext cx="9284512" cy="91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580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ndara" panose="020E0502030303020204" pitchFamily="34" charset="0"/>
            </a:rPr>
            <a:t>Each move consists of taking the upper disk from one of the stacks and placing it on other poles.</a:t>
          </a:r>
          <a:endParaRPr lang="en-US" sz="2000" kern="1200" dirty="0">
            <a:latin typeface="Candara" panose="020E0502030303020204" pitchFamily="34" charset="0"/>
          </a:endParaRPr>
        </a:p>
      </dsp:txBody>
      <dsp:txXfrm>
        <a:off x="634593" y="3200400"/>
        <a:ext cx="9284512" cy="914400"/>
      </dsp:txXfrm>
    </dsp:sp>
    <dsp:sp modelId="{0F3EDB9B-0A1B-47AF-B06D-440D78DA605D}">
      <dsp:nvSpPr>
        <dsp:cNvPr id="0" name=""/>
        <dsp:cNvSpPr/>
      </dsp:nvSpPr>
      <dsp:spPr>
        <a:xfrm>
          <a:off x="63093" y="3086100"/>
          <a:ext cx="1143000" cy="1143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26655-F980-40BC-9613-353FF742A739}">
      <dsp:nvSpPr>
        <dsp:cNvPr id="0" name=""/>
        <dsp:cNvSpPr/>
      </dsp:nvSpPr>
      <dsp:spPr>
        <a:xfrm>
          <a:off x="-5441753" y="-833328"/>
          <a:ext cx="6480197" cy="6480197"/>
        </a:xfrm>
        <a:prstGeom prst="blockArc">
          <a:avLst>
            <a:gd name="adj1" fmla="val 18900000"/>
            <a:gd name="adj2" fmla="val 2700000"/>
            <a:gd name="adj3" fmla="val 333"/>
          </a:avLst>
        </a:prstGeom>
        <a:noFill/>
        <a:ln w="48000" cap="flat" cmpd="thickThin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DC7EC-789D-4404-A8F0-808CEB1D3EC1}">
      <dsp:nvSpPr>
        <dsp:cNvPr id="0" name=""/>
        <dsp:cNvSpPr/>
      </dsp:nvSpPr>
      <dsp:spPr>
        <a:xfrm>
          <a:off x="668119" y="481354"/>
          <a:ext cx="6157240" cy="9627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414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Divide the line segment into three segments of equal length.</a:t>
          </a:r>
          <a:endParaRPr lang="en-US" kern="1200" dirty="0">
            <a:latin typeface="Candara" panose="020E0502030303020204" pitchFamily="34" charset="0"/>
          </a:endParaRPr>
        </a:p>
      </dsp:txBody>
      <dsp:txXfrm>
        <a:off x="668119" y="481354"/>
        <a:ext cx="6157240" cy="962708"/>
      </dsp:txXfrm>
    </dsp:sp>
    <dsp:sp modelId="{C384CB30-4F10-4C10-B139-D8B3911C52C4}">
      <dsp:nvSpPr>
        <dsp:cNvPr id="0" name=""/>
        <dsp:cNvSpPr/>
      </dsp:nvSpPr>
      <dsp:spPr>
        <a:xfrm>
          <a:off x="66426" y="361015"/>
          <a:ext cx="1203385" cy="12033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B3C99-72F7-45E3-833F-8AC2A83714E1}">
      <dsp:nvSpPr>
        <dsp:cNvPr id="0" name=""/>
        <dsp:cNvSpPr/>
      </dsp:nvSpPr>
      <dsp:spPr>
        <a:xfrm>
          <a:off x="1018063" y="1925416"/>
          <a:ext cx="5807296" cy="9627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414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Draw an equilateral triangle that has the middle segment from step 1 as its base and points outward</a:t>
          </a:r>
          <a:r>
            <a:rPr lang="en-US" sz="2000" kern="1200" dirty="0" smtClean="0">
              <a:latin typeface="Candara" panose="020E0502030303020204" pitchFamily="34" charset="0"/>
            </a:rPr>
            <a:t>.</a:t>
          </a:r>
          <a:endParaRPr lang="en-US" sz="2000" kern="1200" dirty="0">
            <a:latin typeface="Candara" panose="020E0502030303020204" pitchFamily="34" charset="0"/>
          </a:endParaRPr>
        </a:p>
      </dsp:txBody>
      <dsp:txXfrm>
        <a:off x="1018063" y="1925416"/>
        <a:ext cx="5807296" cy="962708"/>
      </dsp:txXfrm>
    </dsp:sp>
    <dsp:sp modelId="{07714B6A-2329-4271-BC14-487D81548476}">
      <dsp:nvSpPr>
        <dsp:cNvPr id="0" name=""/>
        <dsp:cNvSpPr/>
      </dsp:nvSpPr>
      <dsp:spPr>
        <a:xfrm>
          <a:off x="416371" y="1805077"/>
          <a:ext cx="1203385" cy="12033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70539-DB19-40EA-AF7D-5BC60BF474EA}">
      <dsp:nvSpPr>
        <dsp:cNvPr id="0" name=""/>
        <dsp:cNvSpPr/>
      </dsp:nvSpPr>
      <dsp:spPr>
        <a:xfrm>
          <a:off x="668119" y="3369478"/>
          <a:ext cx="6157240" cy="9627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414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Delete the </a:t>
          </a:r>
          <a:r>
            <a:rPr lang="en-US" sz="2000" kern="1200" dirty="0" smtClean="0"/>
            <a:t>line segment that is the base of the triangle from step 2</a:t>
          </a:r>
          <a:endParaRPr lang="en-US" sz="2000" kern="1200" dirty="0">
            <a:latin typeface="Candara" panose="020E0502030303020204" pitchFamily="34" charset="0"/>
          </a:endParaRPr>
        </a:p>
      </dsp:txBody>
      <dsp:txXfrm>
        <a:off x="668119" y="3369478"/>
        <a:ext cx="6157240" cy="962708"/>
      </dsp:txXfrm>
    </dsp:sp>
    <dsp:sp modelId="{0F3EDB9B-0A1B-47AF-B06D-440D78DA605D}">
      <dsp:nvSpPr>
        <dsp:cNvPr id="0" name=""/>
        <dsp:cNvSpPr/>
      </dsp:nvSpPr>
      <dsp:spPr>
        <a:xfrm>
          <a:off x="66426" y="3249139"/>
          <a:ext cx="1203385" cy="12033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12/18/2020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12/18/2020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0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en.wikipedia.org/wiki/Royal_Institute_of_Technology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1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pn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12" Type="http://schemas.openxmlformats.org/officeDocument/2006/relationships/image" Target="../media/image65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11" Type="http://schemas.openxmlformats.org/officeDocument/2006/relationships/image" Target="../media/image64.pn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5.png"/><Relationship Id="rId3" Type="http://schemas.openxmlformats.org/officeDocument/2006/relationships/image" Target="../media/image66.jpe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jpeg"/><Relationship Id="rId5" Type="http://schemas.openxmlformats.org/officeDocument/2006/relationships/image" Target="../media/image65.jpeg"/><Relationship Id="rId10" Type="http://schemas.openxmlformats.org/officeDocument/2006/relationships/image" Target="../media/image72.jpeg"/><Relationship Id="rId4" Type="http://schemas.openxmlformats.org/officeDocument/2006/relationships/image" Target="../media/image67.jpeg"/><Relationship Id="rId9" Type="http://schemas.openxmlformats.org/officeDocument/2006/relationships/image" Target="../media/image71.jpeg"/><Relationship Id="rId1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si.org.au/teacher_modules/pdfs/Maths_delivers/Induction5.pdf" TargetMode="External"/><Relationship Id="rId2" Type="http://schemas.openxmlformats.org/officeDocument/2006/relationships/hyperlink" Target="https://www.geeksforgeeks.org/c-program-for-tower-of-hanoi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YstLjLCGmg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rahm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jpe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23" Type="http://schemas.openxmlformats.org/officeDocument/2006/relationships/image" Target="../media/image32.png"/><Relationship Id="rId10" Type="http://schemas.openxmlformats.org/officeDocument/2006/relationships/image" Target="../media/image19.jpe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0 Latest 4K Wallpaper Galaxy FULL HD 1920×1080 For PC Background |  Computer wallpaper hd, Galaxy wallpaper, Wallpaper 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634" y="0"/>
            <a:ext cx="12408634" cy="697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5"/>
          <p:cNvSpPr txBox="1">
            <a:spLocks/>
          </p:cNvSpPr>
          <p:nvPr/>
        </p:nvSpPr>
        <p:spPr>
          <a:xfrm>
            <a:off x="398125" y="767028"/>
            <a:ext cx="11179116" cy="544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5727" y="1047045"/>
            <a:ext cx="10163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Print" panose="02000600000000000000" pitchFamily="2" charset="0"/>
              </a:rPr>
              <a:t>Solving Two </a:t>
            </a:r>
            <a:r>
              <a:rPr lang="en-US" sz="4000" dirty="0" smtClean="0">
                <a:solidFill>
                  <a:schemeClr val="bg1"/>
                </a:solidFill>
                <a:latin typeface="Segoe Print" panose="02000600000000000000" pitchFamily="2" charset="0"/>
              </a:rPr>
              <a:t>Fun Problems With Inhomogeneous Recurrence Relation</a:t>
            </a:r>
            <a:endParaRPr lang="en-US" sz="4000" dirty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 algn="ctr"/>
            <a:endParaRPr lang="en-US" sz="4000" dirty="0"/>
          </a:p>
        </p:txBody>
      </p:sp>
      <p:sp>
        <p:nvSpPr>
          <p:cNvPr id="40" name="TextBox 39"/>
          <p:cNvSpPr txBox="1"/>
          <p:nvPr/>
        </p:nvSpPr>
        <p:spPr>
          <a:xfrm>
            <a:off x="3947513" y="4643168"/>
            <a:ext cx="4080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Segoe Print" panose="02000600000000000000" pitchFamily="2" charset="0"/>
              </a:rPr>
              <a:t>Marzieh</a:t>
            </a:r>
            <a:r>
              <a:rPr lang="en-US" sz="3200" dirty="0" smtClean="0">
                <a:solidFill>
                  <a:schemeClr val="bg1"/>
                </a:solidFill>
                <a:latin typeface="Segoe Print" panose="02000600000000000000" pitchFamily="2" charset="0"/>
              </a:rPr>
              <a:t> Roshani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Segoe Print" panose="02000600000000000000" pitchFamily="2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Segoe Print" panose="02000600000000000000" pitchFamily="2" charset="0"/>
              </a:rPr>
              <a:t>9822403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Segoe Print" panose="02000600000000000000" pitchFamily="2" charset="0"/>
              </a:rPr>
              <a:t>1399-1400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Hanoi Tower : Programming </a:t>
            </a:r>
            <a:endParaRPr lang="en-US" dirty="0"/>
          </a:p>
        </p:txBody>
      </p:sp>
      <p:pic>
        <p:nvPicPr>
          <p:cNvPr id="3" name="2020-12-18 18-56-43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900" y="1173162"/>
            <a:ext cx="9983693" cy="56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Hanoi Tower : Real History</a:t>
            </a:r>
            <a:endParaRPr lang="en-US" dirty="0"/>
          </a:p>
        </p:txBody>
      </p:sp>
      <p:sp>
        <p:nvSpPr>
          <p:cNvPr id="3" name="AutoShape 2" descr="Twitter proof: the Tower of Hanoi"/>
          <p:cNvSpPr>
            <a:spLocks noChangeAspect="1" noChangeArrowheads="1"/>
          </p:cNvSpPr>
          <p:nvPr/>
        </p:nvSpPr>
        <p:spPr bwMode="auto">
          <a:xfrm>
            <a:off x="3942571" y="285753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04900" y="1539965"/>
            <a:ext cx="7047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</a:t>
            </a:r>
            <a:r>
              <a:rPr lang="en-US" dirty="0" smtClean="0"/>
              <a:t>common </a:t>
            </a:r>
            <a:r>
              <a:rPr lang="en-US" dirty="0"/>
              <a:t>for people to believe that the Tower of Hanoi puzzle is </a:t>
            </a:r>
            <a:r>
              <a:rPr lang="en-US" dirty="0" smtClean="0"/>
              <a:t>from </a:t>
            </a:r>
            <a:r>
              <a:rPr lang="en-US" dirty="0"/>
              <a:t>ancient Chinese or Hindu origin. </a:t>
            </a:r>
            <a:r>
              <a:rPr lang="en-US" dirty="0" smtClean="0"/>
              <a:t>But, </a:t>
            </a:r>
            <a:r>
              <a:rPr lang="en-US" dirty="0" err="1" smtClean="0"/>
              <a:t>Edouard</a:t>
            </a:r>
            <a:r>
              <a:rPr lang="en-US" dirty="0" smtClean="0"/>
              <a:t> </a:t>
            </a:r>
            <a:r>
              <a:rPr lang="en-US" dirty="0"/>
              <a:t>Lucas </a:t>
            </a:r>
            <a:r>
              <a:rPr lang="en-US" dirty="0" smtClean="0"/>
              <a:t>invented it in 1883.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38" y="1526875"/>
            <a:ext cx="2778344" cy="44077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07238" y="6194568"/>
            <a:ext cx="27831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Edouard</a:t>
            </a:r>
            <a:r>
              <a:rPr lang="en-US" sz="1600" dirty="0"/>
              <a:t> Lucas (1842–1891</a:t>
            </a:r>
            <a:r>
              <a:rPr lang="en-US" sz="1600" dirty="0" smtClean="0"/>
              <a:t>)</a:t>
            </a:r>
          </a:p>
          <a:p>
            <a:pPr algn="ctr"/>
            <a:r>
              <a:rPr lang="en-US" sz="1600" dirty="0"/>
              <a:t>French mathematician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104900" y="2463295"/>
                <a:ext cx="6096000" cy="29340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/>
                  <a:t>The story was created by Lucas. It </a:t>
                </a:r>
                <a:r>
                  <a:rPr lang="en-US" dirty="0"/>
                  <a:t>is </a:t>
                </a:r>
                <a:r>
                  <a:rPr lang="en-US" dirty="0" smtClean="0"/>
                  <a:t>fascinating that </a:t>
                </a:r>
                <a:r>
                  <a:rPr lang="en-US" dirty="0"/>
                  <a:t>the number of moves </a:t>
                </a:r>
                <a:r>
                  <a:rPr lang="en-US" dirty="0" smtClean="0"/>
                  <a:t>the priests must </a:t>
                </a:r>
                <a:r>
                  <a:rPr lang="en-US" dirty="0"/>
                  <a:t>make in order to </a:t>
                </a:r>
                <a:r>
                  <a:rPr lang="en-US" dirty="0" smtClean="0"/>
                  <a:t>move the 64 discs is: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= 18 446 744 073 709 551 </a:t>
                </a:r>
                <a:r>
                  <a:rPr lang="en-US" dirty="0" smtClean="0"/>
                  <a:t>615.</a:t>
                </a:r>
              </a:p>
              <a:p>
                <a:r>
                  <a:rPr lang="en-US" dirty="0" smtClean="0"/>
                  <a:t>If they worked all day and night, and could move one disc per </a:t>
                </a:r>
                <a:r>
                  <a:rPr lang="en-US" dirty="0"/>
                  <a:t>second, it would </a:t>
                </a:r>
                <a:r>
                  <a:rPr lang="en-US" dirty="0" smtClean="0"/>
                  <a:t>take slightly </a:t>
                </a:r>
                <a:r>
                  <a:rPr lang="en-US" dirty="0"/>
                  <a:t>more than 585 billion </a:t>
                </a:r>
                <a:r>
                  <a:rPr lang="en-US" dirty="0" smtClean="0"/>
                  <a:t>years! It’s approximately 130 times longer than the age of earth.</a:t>
                </a:r>
              </a:p>
              <a:p>
                <a:r>
                  <a:rPr lang="en-US" dirty="0" smtClean="0"/>
                  <a:t>Lucas </a:t>
                </a:r>
                <a:r>
                  <a:rPr lang="en-US" dirty="0"/>
                  <a:t>is also </a:t>
                </a:r>
                <a:r>
                  <a:rPr lang="en-US" dirty="0" smtClean="0"/>
                  <a:t>known for finding the </a:t>
                </a:r>
                <a:r>
                  <a:rPr lang="en-US" dirty="0"/>
                  <a:t>formula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Fibonacci </a:t>
                </a:r>
                <a:r>
                  <a:rPr lang="en-US" dirty="0" smtClean="0"/>
                  <a:t>number.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2463295"/>
                <a:ext cx="6096000" cy="2934073"/>
              </a:xfrm>
              <a:prstGeom prst="rect">
                <a:avLst/>
              </a:prstGeom>
              <a:blipFill rotWithShape="0">
                <a:blip r:embed="rId3"/>
                <a:stretch>
                  <a:fillRect l="-800" t="-1040" r="-100" b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71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75699" y="734078"/>
            <a:ext cx="5022843" cy="578961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Segoe Print" panose="02000600000000000000" pitchFamily="2" charset="0"/>
              </a:rPr>
              <a:t>Koch Snowflake</a:t>
            </a:r>
            <a:endParaRPr lang="en-US" sz="440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Koch </a:t>
            </a:r>
            <a:r>
              <a:rPr lang="en-US" dirty="0" smtClean="0"/>
              <a:t>Snowflake: Introduction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104900" y="1708030"/>
                <a:ext cx="9980682" cy="3769744"/>
              </a:xfrm>
            </p:spPr>
            <p:txBody>
              <a:bodyPr>
                <a:noAutofit/>
              </a:bodyPr>
              <a:lstStyle/>
              <a:p>
                <a:pPr marL="0" indent="0" algn="justLow">
                  <a:lnSpc>
                    <a:spcPct val="100000"/>
                  </a:lnSpc>
                  <a:buNone/>
                </a:pPr>
                <a:r>
                  <a:rPr lang="en-US" sz="2400" dirty="0" smtClean="0"/>
                  <a:t>In 1904, the Swedish mathematician Helge von Koch </a:t>
                </a:r>
                <a:r>
                  <a:rPr lang="en-US" sz="2400" dirty="0" smtClean="0"/>
                  <a:t>The professor of mathematics at the </a:t>
                </a:r>
                <a:r>
                  <a:rPr lang="en-US" sz="2400" dirty="0" smtClean="0">
                    <a:hlinkClick r:id="rId2" tooltip="Royal Institute of Technology"/>
                  </a:rPr>
                  <a:t>Royal Institute of Technology</a:t>
                </a:r>
                <a:r>
                  <a:rPr lang="en-US" sz="2400" dirty="0" smtClean="0"/>
                  <a:t> in Stockholm made </a:t>
                </a:r>
                <a:r>
                  <a:rPr lang="en-US" sz="2400" dirty="0"/>
                  <a:t>an interesting </a:t>
                </a:r>
                <a:r>
                  <a:rPr lang="en-US" sz="2400" dirty="0" smtClean="0"/>
                  <a:t>fractal, </a:t>
                </a:r>
                <a:r>
                  <a:rPr lang="en-US" sz="2400" dirty="0"/>
                  <a:t>now known as the Koch snowflake. The drawing of this </a:t>
                </a:r>
                <a:r>
                  <a:rPr lang="en-US" sz="2400" dirty="0" smtClean="0"/>
                  <a:t>curve begins </a:t>
                </a:r>
                <a:r>
                  <a:rPr lang="en-US" sz="2400" dirty="0"/>
                  <a:t>with an equilateral </a:t>
                </a:r>
                <a:r>
                  <a:rPr lang="en-US" sz="2400" dirty="0" smtClean="0"/>
                  <a:t>triangle.</a:t>
                </a:r>
              </a:p>
              <a:p>
                <a:pPr marL="0" indent="0" algn="justLow">
                  <a:lnSpc>
                    <a:spcPct val="100000"/>
                  </a:lnSpc>
                  <a:buNone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length of each side of the triangle is 1</a:t>
                </a:r>
                <a:r>
                  <a:rPr lang="en-US" sz="2400" dirty="0" smtClean="0"/>
                  <a:t>,</a:t>
                </a:r>
              </a:p>
              <a:p>
                <a:pPr marL="0" indent="0" algn="justLow">
                  <a:lnSpc>
                    <a:spcPct val="100000"/>
                  </a:lnSpc>
                  <a:buNone/>
                </a:pPr>
                <a:r>
                  <a:rPr lang="en-US" sz="2400" dirty="0" smtClean="0"/>
                  <a:t>Therefore the </a:t>
                </a:r>
                <a:r>
                  <a:rPr lang="en-US" sz="2400" dirty="0"/>
                  <a:t>circumference is 3 and its area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fa-IR" sz="2400" dirty="0" smtClean="0"/>
                  <a:t>.</a:t>
                </a:r>
                <a:endParaRPr lang="en-US" sz="2400" dirty="0" smtClean="0"/>
              </a:p>
              <a:p>
                <a:pPr marL="0" indent="0" algn="justLow">
                  <a:lnSpc>
                    <a:spcPct val="100000"/>
                  </a:lnSpc>
                  <a:buNone/>
                </a:pPr>
                <a:r>
                  <a:rPr lang="en-US" sz="2400" dirty="0" smtClean="0"/>
                  <a:t> And we want to calculate the area of this fractal.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04900" y="1708030"/>
                <a:ext cx="9980682" cy="3769744"/>
              </a:xfrm>
              <a:blipFill rotWithShape="0">
                <a:blip r:embed="rId3"/>
                <a:stretch>
                  <a:fillRect l="-1832" t="-1131" r="-2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15" y="3056660"/>
            <a:ext cx="2549767" cy="34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Koch </a:t>
            </a:r>
            <a:r>
              <a:rPr lang="en-US" dirty="0" smtClean="0"/>
              <a:t>Snowflake</a:t>
            </a:r>
            <a:r>
              <a:rPr lang="en-US" dirty="0" smtClean="0"/>
              <a:t>: Construction </a:t>
            </a:r>
            <a:endParaRPr lang="en-US" dirty="0"/>
          </a:p>
        </p:txBody>
      </p:sp>
      <p:graphicFrame>
        <p:nvGraphicFramePr>
          <p:cNvPr id="4" name="Content Placeholder 3" descr="Stacked List showing 4 groups arranged from left to right with task descriptions under each group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520171"/>
              </p:ext>
            </p:extLst>
          </p:nvPr>
        </p:nvGraphicFramePr>
        <p:xfrm>
          <a:off x="1104900" y="1457864"/>
          <a:ext cx="6891787" cy="4813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45721" y="2231362"/>
            <a:ext cx="92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8029" y="3658894"/>
            <a:ext cx="94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2974" y="5086426"/>
            <a:ext cx="90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3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22" y="1378236"/>
            <a:ext cx="3091041" cy="520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4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Koch Snowflake: </a:t>
            </a:r>
            <a:r>
              <a:rPr lang="en-US" dirty="0">
                <a:latin typeface="Candara" panose="020E0502030303020204" pitchFamily="34" charset="0"/>
              </a:rPr>
              <a:t>R</a:t>
            </a:r>
            <a:r>
              <a:rPr lang="en-US" dirty="0" smtClean="0">
                <a:latin typeface="Candara" panose="020E0502030303020204" pitchFamily="34" charset="0"/>
              </a:rPr>
              <a:t>ecurrence relation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104900" y="1461571"/>
                <a:ext cx="10498986" cy="4907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By the end of the first iteration, the triangle we had, has turned into a hexagram with sides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/>
                  <a:t>. Therefore the area of hexagram is: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(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dirty="0"/>
                        <m:t>(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By </a:t>
                </a:r>
                <a:r>
                  <a:rPr lang="en-US" dirty="0"/>
                  <a:t>the end of the second iteration, we have </a:t>
                </a:r>
                <a:r>
                  <a:rPr lang="en-US" dirty="0" smtClean="0"/>
                  <a:t>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sided polygon (length of each side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),      with </a:t>
                </a:r>
                <a:r>
                  <a:rPr lang="en-US" dirty="0"/>
                  <a:t>following </a:t>
                </a:r>
                <a:r>
                  <a:rPr lang="en-US" dirty="0" smtClean="0"/>
                  <a:t>area: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dirty="0"/>
                        <m:t>(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</a:t>
                </a:r>
                <a:r>
                  <a:rPr lang="en-US" dirty="0" smtClean="0"/>
                  <a:t>ssume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shows the area of ​​a </a:t>
                </a:r>
                <a:r>
                  <a:rPr lang="en-US" dirty="0" smtClean="0"/>
                  <a:t>polygon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  <a:r>
                  <a:rPr lang="en-US" dirty="0"/>
                  <a:t>n</a:t>
                </a:r>
                <a:r>
                  <a:rPr lang="en-US" dirty="0" smtClean="0"/>
                  <a:t> shows how </a:t>
                </a:r>
                <a:r>
                  <a:rPr lang="en-US" dirty="0" smtClean="0"/>
                  <a:t>m</a:t>
                </a:r>
                <a:r>
                  <a:rPr lang="en-US" dirty="0" smtClean="0"/>
                  <a:t>any iterations we have done so far,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smtClean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𝑠𝑖𝑑𝑒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 smtClean="0"/>
                  <a:t>)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𝑠𝑖𝑑𝑒𝑠</m:t>
                    </m:r>
                  </m:oMath>
                </a14:m>
                <a:r>
                  <a:rPr lang="en-US" dirty="0"/>
                  <a:t>) we </a:t>
                </a:r>
                <a:r>
                  <a:rPr lang="en-US" dirty="0" smtClean="0"/>
                  <a:t>see: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 smtClean="0"/>
                  <a:t>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(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Because </a:t>
                </a:r>
                <a:r>
                  <a:rPr lang="en-US" dirty="0"/>
                  <a:t>when converting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we leave out the middle third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sides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and </a:t>
                </a:r>
                <a:r>
                  <a:rPr lang="en-US" dirty="0" smtClean="0"/>
                  <a:t>put an </a:t>
                </a:r>
                <a:r>
                  <a:rPr lang="en-US" dirty="0"/>
                  <a:t>equilateral </a:t>
                </a:r>
                <a:r>
                  <a:rPr lang="en-US" dirty="0" smtClean="0"/>
                  <a:t>triangle on it .(Length of each side is 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1461571"/>
                <a:ext cx="10498986" cy="4907434"/>
              </a:xfrm>
              <a:prstGeom prst="rect">
                <a:avLst/>
              </a:prstGeom>
              <a:blipFill rotWithShape="0"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Koch Snowflake: Solving the recurrence relation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177896" y="1696526"/>
                <a:ext cx="341760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96" y="1696526"/>
                <a:ext cx="341760" cy="88428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 descr="C:\Users\Jalalian\AppData\Local\Temp\ksohtml10440\wp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76" y="1576692"/>
            <a:ext cx="31527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alalian\AppData\Local\Temp\ksohtml10440\wps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76" y="2091041"/>
            <a:ext cx="10001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104900" y="2845658"/>
            <a:ext cx="418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The homogeneous part gives the solution :</a:t>
            </a:r>
            <a:endParaRPr lang="en-US" sz="105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33" name="Picture 9" descr="C:\Users\Jalalian\AppData\Local\Temp\ksohtml10440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56" y="3407632"/>
            <a:ext cx="1562100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Jalalian\AppData\Local\Temp\ksohtml10440\wps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637" y="3435388"/>
            <a:ext cx="1743075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Jalalian\AppData\Local\Temp\ksohtml10440\wps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84" y="3407632"/>
            <a:ext cx="876300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Jalalian\AppData\Local\Temp\ksohtml10440\wps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506" y="3409038"/>
            <a:ext cx="1466850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104900" y="4068637"/>
            <a:ext cx="391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 choice for the particular solution is:</a:t>
            </a:r>
            <a:endParaRPr lang="en-US" sz="105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41" name="Picture 17" descr="C:\Users\Jalalian\AppData\Local\Temp\ksohtml10440\wps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84" y="4437969"/>
            <a:ext cx="156210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Jalalian\AppData\Local\Temp\ksohtml10440\wps9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95" y="5605715"/>
            <a:ext cx="4314825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104900" y="5153277"/>
            <a:ext cx="221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Therefore, we obtain:</a:t>
            </a:r>
            <a:endParaRPr lang="en-US" sz="105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797630" y="3435388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630" y="3435388"/>
                <a:ext cx="1400134" cy="3714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417889" y="3435388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89" y="3435388"/>
                <a:ext cx="1400134" cy="37144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7268467" y="3436691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67" y="3436691"/>
                <a:ext cx="1400134" cy="37144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Koch Snowflake: Solving the recurrence relation</a:t>
            </a:r>
          </a:p>
        </p:txBody>
      </p:sp>
      <p:pic>
        <p:nvPicPr>
          <p:cNvPr id="5122" name="Picture 2" descr="C:\Users\Jalalian\AppData\Local\Temp\ksohtml10440\wps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18" y="1563879"/>
            <a:ext cx="586707" cy="45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22827" y="1639201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Since</a:t>
            </a:r>
            <a:endParaRPr lang="en-US" sz="105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04106" y="1639201"/>
            <a:ext cx="5767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is a particular solution of  the initial equation,  so by placing</a:t>
            </a:r>
            <a:endParaRPr lang="en-US" sz="105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C:\Users\Jalalian\AppData\Local\Temp\ksohtml10440\wps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955" y="1599761"/>
            <a:ext cx="586707" cy="45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889662" y="1639201"/>
            <a:ext cx="1024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we have:</a:t>
            </a:r>
            <a:endParaRPr lang="en-US" sz="105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5" name="Picture 5" descr="C:\Users\Jalalian\AppData\Local\Temp\ksohtml10440\wps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362" y="2219115"/>
            <a:ext cx="3729366" cy="73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Jalalian\AppData\Local\Temp\ksohtml10440\wps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32" y="3346299"/>
            <a:ext cx="6953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Jalalian\AppData\Local\Temp\ksohtml10440\wps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22" y="3227237"/>
            <a:ext cx="2162175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Jalalian\AppData\Local\Temp\ksohtml10440\wps1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73" y="3236762"/>
            <a:ext cx="2124075" cy="5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308910" y="3303909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910" y="3303909"/>
                <a:ext cx="1400134" cy="3714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904039" y="3308226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39" y="3308226"/>
                <a:ext cx="1400134" cy="37144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33" name="Picture 13" descr="C:\Users\Jalalian\AppData\Local\Temp\ksohtml10440\wps1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27" y="4143597"/>
            <a:ext cx="3829050" cy="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Jalalian\AppData\Local\Temp\ksohtml10440\wps1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56" y="4078618"/>
            <a:ext cx="466725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308910" y="4367448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910" y="4367448"/>
                <a:ext cx="1400134" cy="3714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H="1">
            <a:off x="9869985" y="4207247"/>
            <a:ext cx="278467" cy="21566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919262" y="4671484"/>
            <a:ext cx="278467" cy="21566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9793402" y="4656278"/>
            <a:ext cx="278467" cy="24141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243139" y="4201999"/>
            <a:ext cx="278467" cy="2156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137" name="Picture 17" descr="C:\Users\Jalalian\AppData\Local\Temp\ksohtml10440\wps18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444" y="5375296"/>
            <a:ext cx="2981754" cy="80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1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Koch Snowflake: Solving the recurrence relation</a:t>
            </a:r>
          </a:p>
        </p:txBody>
      </p:sp>
      <p:pic>
        <p:nvPicPr>
          <p:cNvPr id="3" name="Picture 19" descr="C:\Users\Jalalian\AppData\Local\Temp\ksohtml10440\wps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652454"/>
            <a:ext cx="6953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1" descr="C:\Users\Jalalian\AppData\Local\Temp\ksohtml10440\wps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20" y="2509579"/>
            <a:ext cx="34671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3" descr="C:\Users\Jalalian\AppData\Local\Temp\ksohtml10440\wps2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64" y="2538153"/>
            <a:ext cx="971550" cy="5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C:\Users\Jalalian\AppData\Local\Temp\ksohtml10440\wps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37591"/>
            <a:ext cx="2981754" cy="80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Jalalian\AppData\Local\Temp\ksohtml10440\wps2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84" y="3676080"/>
            <a:ext cx="2854358" cy="6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Jalalian\AppData\Local\Temp\ksohtml10440\wps2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4" y="3691048"/>
            <a:ext cx="32766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450119" y="3899396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, </a:t>
            </a:r>
            <a:endParaRPr lang="en-US" sz="105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153" name="Picture 9" descr="C:\Users\Jalalian\AppData\Local\Temp\ksohtml10440\wps2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996" y="3935352"/>
            <a:ext cx="695325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85684" y="5047359"/>
            <a:ext cx="2336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As n grows we see that</a:t>
            </a:r>
            <a:endParaRPr lang="en-US" sz="11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155" name="Picture 11" descr="C:\Users\Jalalian\AppData\Local\Temp\ksohtml10440\wps2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65" y="4944684"/>
            <a:ext cx="716744" cy="52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930338" y="5089660"/>
            <a:ext cx="228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converges to zero and</a:t>
            </a:r>
            <a:endParaRPr lang="en-US" sz="11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157" name="Picture 13" descr="C:\Users\Jalalian\AppData\Local\Temp\ksohtml10440\wps2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10" y="5076068"/>
            <a:ext cx="520360" cy="32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08416" y="5059721"/>
            <a:ext cx="328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approaches a finite magnitude of</a:t>
            </a:r>
            <a:endParaRPr lang="en-US" sz="11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161" name="Picture 17" descr="C:\Users\Jalalian\AppData\Local\Temp\ksohtml10440\wps3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283" y="4974849"/>
            <a:ext cx="733425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1800225" y="2652454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25" y="2652454"/>
                <a:ext cx="1400134" cy="37144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586520" y="2633417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520" y="2633417"/>
                <a:ext cx="1400134" cy="37144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038709" y="3875405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09" y="3875405"/>
                <a:ext cx="1400134" cy="37144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891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Sourses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3192" y="1570008"/>
            <a:ext cx="99123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Zar" panose="00000400000000000000" pitchFamily="2" charset="-78"/>
              </a:rPr>
              <a:t>ریاضیات گسسته و ترکیبیاتی گریمالدی جلد دوم</a:t>
            </a:r>
            <a:endParaRPr lang="en-US" sz="2000" dirty="0" smtClean="0">
              <a:cs typeface="B Zar" panose="00000400000000000000" pitchFamily="2" charset="-7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B Zar" panose="00000400000000000000" pitchFamily="2" charset="-78"/>
                <a:hlinkClick r:id="rId2"/>
              </a:rPr>
              <a:t>https://www.geeksforgeeks.org/c-program-for-tower-of-hanoi</a:t>
            </a:r>
            <a:r>
              <a:rPr lang="en-US" sz="2000" dirty="0" smtClean="0">
                <a:cs typeface="B Zar" panose="00000400000000000000" pitchFamily="2" charset="-78"/>
                <a:hlinkClick r:id="rId2"/>
              </a:rPr>
              <a:t>/</a:t>
            </a:r>
            <a:endParaRPr lang="en-US" sz="2000" dirty="0" smtClean="0">
              <a:cs typeface="B Zar" panose="00000400000000000000" pitchFamily="2" charset="-7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B Zar" panose="00000400000000000000" pitchFamily="2" charset="-78"/>
                <a:hlinkClick r:id="rId3"/>
              </a:rPr>
              <a:t>https://</a:t>
            </a:r>
            <a:r>
              <a:rPr lang="en-US" sz="2000" dirty="0" smtClean="0">
                <a:cs typeface="B Zar" panose="00000400000000000000" pitchFamily="2" charset="-78"/>
                <a:hlinkClick r:id="rId3"/>
              </a:rPr>
              <a:t>www.amsi.org.au/teacher_modules/pdfs/Maths_delivers/Induction5.pdf</a:t>
            </a:r>
            <a:endParaRPr lang="en-US" sz="2000" dirty="0" smtClean="0">
              <a:cs typeface="B Zar" panose="00000400000000000000" pitchFamily="2" charset="-7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B Zar" panose="00000400000000000000" pitchFamily="2" charset="-78"/>
                <a:hlinkClick r:id="rId4"/>
              </a:rPr>
              <a:t>https://</a:t>
            </a:r>
            <a:r>
              <a:rPr lang="en-US" sz="2000" dirty="0" smtClean="0">
                <a:cs typeface="B Zar" panose="00000400000000000000" pitchFamily="2" charset="-78"/>
                <a:hlinkClick r:id="rId4"/>
              </a:rPr>
              <a:t>www.youtube.com/watch?v=YstLjLCGmgg</a:t>
            </a:r>
            <a:endParaRPr lang="en-US" sz="2000" dirty="0" smtClean="0">
              <a:cs typeface="B Zar" panose="00000400000000000000" pitchFamily="2" charset="-78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970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List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Hanoi Tower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Myths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Recurrence relation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Solving the recurrence </a:t>
            </a:r>
            <a:r>
              <a:rPr lang="en-US" dirty="0" smtClean="0"/>
              <a:t>relation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Final formula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Programming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Real History</a:t>
            </a:r>
            <a:endParaRPr lang="en-US" dirty="0"/>
          </a:p>
          <a:p>
            <a:r>
              <a:rPr lang="en-US" dirty="0" smtClean="0"/>
              <a:t>Koch Snowflake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Introduction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Recurrence relation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Solving the recurrence relation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20838" y="67895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Snowflake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9" y="2519912"/>
            <a:ext cx="4276359" cy="399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933" y="583771"/>
            <a:ext cx="7530859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Segoe Print" panose="02000600000000000000" pitchFamily="2" charset="0"/>
              </a:rPr>
              <a:t>Thank you for your attention</a:t>
            </a:r>
          </a:p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Segoe Print" panose="02000600000000000000" pitchFamily="2" charset="0"/>
              </a:rPr>
              <a:t>Have a </a:t>
            </a:r>
            <a:r>
              <a:rPr lang="en-US" sz="3600" dirty="0">
                <a:solidFill>
                  <a:schemeClr val="bg1"/>
                </a:solidFill>
                <a:latin typeface="Segoe Print" panose="02000600000000000000" pitchFamily="2" charset="0"/>
              </a:rPr>
              <a:t>n</a:t>
            </a:r>
            <a:r>
              <a:rPr lang="en-US" sz="3600" dirty="0" smtClean="0">
                <a:solidFill>
                  <a:schemeClr val="bg1"/>
                </a:solidFill>
                <a:latin typeface="Segoe Print" panose="02000600000000000000" pitchFamily="2" charset="0"/>
              </a:rPr>
              <a:t>ice winter</a:t>
            </a:r>
            <a:endParaRPr lang="en-US" sz="3600" dirty="0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38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856" y="-5047"/>
            <a:ext cx="458114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905" y="3070010"/>
            <a:ext cx="5374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Segoe Print" panose="02000600000000000000" pitchFamily="2" charset="0"/>
              </a:rPr>
              <a:t>Hanoi Tower</a:t>
            </a:r>
            <a:endParaRPr lang="en-US" sz="4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7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ndara" panose="020E0502030303020204" pitchFamily="34" charset="0"/>
              </a:rPr>
              <a:t>Tower </a:t>
            </a:r>
            <a:r>
              <a:rPr lang="en-US" dirty="0">
                <a:latin typeface="Candara" panose="020E0502030303020204" pitchFamily="34" charset="0"/>
              </a:rPr>
              <a:t>of </a:t>
            </a:r>
            <a:r>
              <a:rPr lang="en-US" dirty="0" smtClean="0">
                <a:latin typeface="Candara" panose="020E0502030303020204" pitchFamily="34" charset="0"/>
              </a:rPr>
              <a:t>Hanoi: Myths</a:t>
            </a:r>
            <a:r>
              <a:rPr lang="en-US" dirty="0">
                <a:latin typeface="Candara" panose="020E0502030303020204" pitchFamily="34" charset="0"/>
              </a:rPr>
              <a:t/>
            </a:r>
            <a:br>
              <a:rPr lang="en-US" dirty="0">
                <a:latin typeface="Candara" panose="020E0502030303020204" pitchFamily="34" charset="0"/>
              </a:rPr>
            </a:br>
            <a:endParaRPr lang="en-US" dirty="0">
              <a:latin typeface="Candara" panose="020E0502030303020204" pitchFamily="34" charset="0"/>
            </a:endParaRPr>
          </a:p>
        </p:txBody>
      </p:sp>
      <p:graphicFrame>
        <p:nvGraphicFramePr>
          <p:cNvPr id="5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612033"/>
              </p:ext>
            </p:extLst>
          </p:nvPr>
        </p:nvGraphicFramePr>
        <p:xfrm>
          <a:off x="1103382" y="4967415"/>
          <a:ext cx="2059948" cy="1328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4" descr="The Tower of Ha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3034"/>
          <a:stretch>
            <a:fillRect/>
          </a:stretch>
        </p:blipFill>
        <p:spPr bwMode="auto">
          <a:xfrm>
            <a:off x="7283571" y="3265740"/>
            <a:ext cx="4908429" cy="359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4900" y="1618735"/>
            <a:ext cx="998068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ndara" panose="020E0502030303020204" pitchFamily="34" charset="0"/>
              </a:rPr>
              <a:t>The Tower of Hanoi is a famous puzzle, </a:t>
            </a:r>
            <a:r>
              <a:rPr lang="en-US" dirty="0" smtClean="0">
                <a:latin typeface="Candara" panose="020E0502030303020204" pitchFamily="34" charset="0"/>
              </a:rPr>
              <a:t>also </a:t>
            </a:r>
            <a:r>
              <a:rPr lang="en-US" dirty="0">
                <a:latin typeface="Candara" panose="020E0502030303020204" pitchFamily="34" charset="0"/>
              </a:rPr>
              <a:t>known as the End of the World </a:t>
            </a:r>
            <a:r>
              <a:rPr lang="en-US" dirty="0" smtClean="0">
                <a:latin typeface="Candara" panose="020E0502030303020204" pitchFamily="34" charset="0"/>
              </a:rPr>
              <a:t>Puzzle. There are </a:t>
            </a:r>
            <a:r>
              <a:rPr lang="en-US" dirty="0">
                <a:latin typeface="Candara" panose="020E0502030303020204" pitchFamily="34" charset="0"/>
              </a:rPr>
              <a:t>n</a:t>
            </a:r>
            <a:r>
              <a:rPr lang="en-US" dirty="0" smtClean="0">
                <a:latin typeface="Candara" panose="020E0502030303020204" pitchFamily="34" charset="0"/>
              </a:rPr>
              <a:t>umerous stories about how it was originated. Legends, tell </a:t>
            </a:r>
            <a:r>
              <a:rPr lang="en-US" dirty="0">
                <a:latin typeface="Candara" panose="020E0502030303020204" pitchFamily="34" charset="0"/>
              </a:rPr>
              <a:t>that at the beginning of time, there was a Hindu temple containing three poles. On one of the poles was a stack of 64 gold discs, each one a little smaller than the one beneath it</a:t>
            </a:r>
            <a:r>
              <a:rPr lang="en-US" dirty="0" smtClean="0">
                <a:latin typeface="Candara" panose="020E0502030303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andara" panose="020E0502030303020204" pitchFamily="34" charset="0"/>
              </a:rPr>
              <a:t> </a:t>
            </a:r>
            <a:r>
              <a:rPr lang="en-US" dirty="0">
                <a:latin typeface="Candara" panose="020E0502030303020204" pitchFamily="34" charset="0"/>
                <a:hlinkClick r:id="rId4" tooltip="Brahmin"/>
              </a:rPr>
              <a:t>Brahmin</a:t>
            </a:r>
            <a:r>
              <a:rPr lang="en-US" dirty="0">
                <a:latin typeface="Candara" panose="020E0502030303020204" pitchFamily="34" charset="0"/>
              </a:rPr>
              <a:t> </a:t>
            </a:r>
            <a:r>
              <a:rPr lang="en-US" dirty="0" smtClean="0">
                <a:latin typeface="Candara" panose="020E0502030303020204" pitchFamily="34" charset="0"/>
              </a:rPr>
              <a:t>priests </a:t>
            </a:r>
            <a:r>
              <a:rPr lang="en-US" dirty="0">
                <a:latin typeface="Candara" panose="020E0502030303020204" pitchFamily="34" charset="0"/>
              </a:rPr>
              <a:t>were </a:t>
            </a:r>
            <a:r>
              <a:rPr lang="en-US" dirty="0" smtClean="0">
                <a:latin typeface="Candara" panose="020E0502030303020204" pitchFamily="34" charset="0"/>
              </a:rPr>
              <a:t>assigned to transfer all 64 discs to another pole.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andara" panose="020E0502030303020204" pitchFamily="34" charset="0"/>
              </a:rPr>
              <a:t> And when </a:t>
            </a:r>
            <a:r>
              <a:rPr lang="en-US" dirty="0">
                <a:latin typeface="Candara" panose="020E0502030303020204" pitchFamily="34" charset="0"/>
              </a:rPr>
              <a:t>the last </a:t>
            </a:r>
            <a:r>
              <a:rPr lang="en-US" dirty="0" smtClean="0">
                <a:latin typeface="Candara" panose="020E0502030303020204" pitchFamily="34" charset="0"/>
              </a:rPr>
              <a:t>move </a:t>
            </a:r>
            <a:r>
              <a:rPr lang="en-US" dirty="0">
                <a:latin typeface="Candara" panose="020E0502030303020204" pitchFamily="34" charset="0"/>
              </a:rPr>
              <a:t>of the puzzle is completed</a:t>
            </a:r>
            <a:r>
              <a:rPr lang="en-US" dirty="0" smtClean="0">
                <a:latin typeface="Candara" panose="020E0502030303020204" pitchFamily="34" charset="0"/>
              </a:rPr>
              <a:t>, </a:t>
            </a:r>
            <a:r>
              <a:rPr lang="en-US" dirty="0">
                <a:latin typeface="Candara" panose="020E0502030303020204" pitchFamily="34" charset="0"/>
              </a:rPr>
              <a:t>the world </a:t>
            </a:r>
            <a:r>
              <a:rPr lang="en-US" dirty="0" smtClean="0">
                <a:latin typeface="Candara" panose="020E0502030303020204" pitchFamily="34" charset="0"/>
              </a:rPr>
              <a:t>would end!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andara" panose="020E0502030303020204" pitchFamily="34" charset="0"/>
              </a:rPr>
              <a:t>It </a:t>
            </a:r>
            <a:r>
              <a:rPr lang="en-US" dirty="0">
                <a:latin typeface="Candara" panose="020E0502030303020204" pitchFamily="34" charset="0"/>
              </a:rPr>
              <a:t>seems easy right? Actually no. </a:t>
            </a:r>
            <a:r>
              <a:rPr lang="en-US" dirty="0" smtClean="0">
                <a:latin typeface="Candara" panose="020E0502030303020204" pitchFamily="34" charset="0"/>
              </a:rPr>
              <a:t>There </a:t>
            </a:r>
            <a:r>
              <a:rPr lang="en-US" dirty="0">
                <a:latin typeface="Candara" panose="020E0502030303020204" pitchFamily="34" charset="0"/>
              </a:rPr>
              <a:t>are some rules to </a:t>
            </a:r>
            <a:r>
              <a:rPr lang="en-US" dirty="0" smtClean="0">
                <a:latin typeface="Candara" panose="020E0502030303020204" pitchFamily="34" charset="0"/>
              </a:rPr>
              <a:t>follow.</a:t>
            </a:r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Tower of </a:t>
            </a:r>
            <a:r>
              <a:rPr lang="en-US" dirty="0" smtClean="0">
                <a:latin typeface="Candara" panose="020E0502030303020204" pitchFamily="34" charset="0"/>
              </a:rPr>
              <a:t>Hanoi: Rules</a:t>
            </a:r>
            <a:r>
              <a:rPr lang="en-US" dirty="0">
                <a:latin typeface="Candara" panose="020E0502030303020204" pitchFamily="34" charset="0"/>
              </a:rPr>
              <a:t/>
            </a:r>
            <a:br>
              <a:rPr lang="en-US" dirty="0">
                <a:latin typeface="Candara" panose="020E0502030303020204" pitchFamily="34" charset="0"/>
              </a:rPr>
            </a:b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10819370" cy="45719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 descr="Stacke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689112"/>
              </p:ext>
            </p:extLst>
          </p:nvPr>
        </p:nvGraphicFramePr>
        <p:xfrm>
          <a:off x="1104900" y="1600200"/>
          <a:ext cx="9982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18249" y="4927025"/>
            <a:ext cx="828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7426" y="3532256"/>
            <a:ext cx="577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2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518249" y="2137487"/>
            <a:ext cx="474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337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We are </a:t>
            </a:r>
            <a:r>
              <a:rPr lang="en-US" sz="2400" dirty="0" smtClean="0">
                <a:solidFill>
                  <a:srgbClr val="FF0000"/>
                </a:solidFill>
                <a:latin typeface="Bell MT" panose="02020503060305020303" pitchFamily="18" charset="0"/>
              </a:rPr>
              <a:t>going to see how long will it be till the world ends.</a:t>
            </a:r>
            <a:endParaRPr lang="en-US" sz="2400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7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38225" y="1829348"/>
                <a:ext cx="1019175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Bell MT" panose="02020503060305020303" pitchFamily="18" charset="0"/>
                  </a:rPr>
                  <a:t>The key to solving a problem recursively is to recognize that it can be broken down into a collection of smaller sub-problems, to each of which that same general solving procedure that we are seeking applies, and the total solution is then found in some simple way from those sub-problems' solutions. Each of thus created sub-problems being "smaller" guarantees that the base case(s) will eventually be reached. Thence, for the Towers of Hanoi:</a:t>
                </a:r>
              </a:p>
              <a:p>
                <a:endParaRPr lang="en-US" dirty="0">
                  <a:latin typeface="Bell MT" panose="02020503060305020303" pitchFamily="18" charset="0"/>
                </a:endParaRPr>
              </a:p>
              <a:p>
                <a:r>
                  <a:rPr lang="en-US" dirty="0">
                    <a:latin typeface="Bell MT" panose="02020503060305020303" pitchFamily="18" charset="0"/>
                  </a:rPr>
                  <a:t>label the pegs A, B, C,</a:t>
                </a:r>
              </a:p>
              <a:p>
                <a:r>
                  <a:rPr lang="en-US" dirty="0" smtClean="0">
                    <a:latin typeface="Bell MT" panose="02020503060305020303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Bell MT" panose="02020503060305020303" pitchFamily="18" charset="0"/>
                  </a:rPr>
                  <a:t>we </a:t>
                </a:r>
                <a:r>
                  <a:rPr lang="en-US" dirty="0" smtClean="0">
                    <a:latin typeface="Bell MT" panose="02020503060305020303" pitchFamily="18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Bell MT" panose="02020503060305020303" pitchFamily="18" charset="0"/>
                  </a:rPr>
                  <a:t>is </a:t>
                </a:r>
                <a:r>
                  <a:rPr lang="en-US" dirty="0" smtClean="0">
                    <a:latin typeface="Bell MT" panose="02020503060305020303" pitchFamily="18" charset="0"/>
                  </a:rPr>
                  <a:t>the least moves required to move n discs from A to C.</a:t>
                </a:r>
              </a:p>
              <a:p>
                <a:r>
                  <a:rPr lang="en-US" dirty="0" smtClean="0">
                    <a:latin typeface="Bell MT" panose="02020503060305020303" pitchFamily="18" charset="0"/>
                  </a:rPr>
                  <a:t>So for </a:t>
                </a:r>
                <a:r>
                  <a:rPr lang="en-US" dirty="0" smtClean="0">
                    <a:latin typeface="Bell MT" panose="02020503060305020303" pitchFamily="18" charset="0"/>
                  </a:rPr>
                  <a:t>n </a:t>
                </a:r>
                <a:r>
                  <a:rPr lang="en-US" dirty="0" smtClean="0">
                    <a:latin typeface="Bell MT" panose="02020503060305020303" pitchFamily="18" charset="0"/>
                  </a:rPr>
                  <a:t>discs we do the following operations:</a:t>
                </a:r>
              </a:p>
              <a:p>
                <a:r>
                  <a:rPr lang="en-US" dirty="0" smtClean="0">
                    <a:latin typeface="Bell MT" panose="02020503060305020303" pitchFamily="18" charset="0"/>
                  </a:rPr>
                  <a:t>1) Move first </a:t>
                </a:r>
                <a:r>
                  <a:rPr lang="en-US" dirty="0" smtClean="0">
                    <a:latin typeface="Bell MT" panose="02020503060305020303" pitchFamily="18" charset="0"/>
                  </a:rPr>
                  <a:t>n-1 </a:t>
                </a:r>
                <a:r>
                  <a:rPr lang="en-US" dirty="0" smtClean="0">
                    <a:latin typeface="Bell MT" panose="02020503060305020303" pitchFamily="18" charset="0"/>
                  </a:rPr>
                  <a:t>discs from A to B. </a:t>
                </a:r>
                <a:r>
                  <a:rPr lang="en-US" dirty="0" smtClean="0">
                    <a:latin typeface="Bell MT" panose="02020503060305020303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Bell MT" panose="02020503060305020303" pitchFamily="18" charset="0"/>
                  </a:rPr>
                  <a:t>steps</a:t>
                </a:r>
                <a:r>
                  <a:rPr lang="en-US" dirty="0" smtClean="0">
                    <a:latin typeface="Bell MT" panose="02020503060305020303" pitchFamily="18" charset="0"/>
                  </a:rPr>
                  <a:t>)</a:t>
                </a:r>
              </a:p>
              <a:p>
                <a:r>
                  <a:rPr lang="en-US" dirty="0" smtClean="0">
                    <a:latin typeface="Bell MT" panose="02020503060305020303" pitchFamily="18" charset="0"/>
                  </a:rPr>
                  <a:t>2) Move the </a:t>
                </a:r>
                <a:r>
                  <a:rPr lang="en-US" dirty="0" smtClean="0">
                    <a:latin typeface="Bell MT" panose="02020503060305020303" pitchFamily="18" charset="0"/>
                  </a:rPr>
                  <a:t>n </a:t>
                </a:r>
                <a:r>
                  <a:rPr lang="en-US" dirty="0" smtClean="0">
                    <a:latin typeface="Bell MT" panose="02020503060305020303" pitchFamily="18" charset="0"/>
                  </a:rPr>
                  <a:t>from A to C. (one step)</a:t>
                </a:r>
              </a:p>
              <a:p>
                <a:r>
                  <a:rPr lang="en-US" dirty="0" smtClean="0">
                    <a:latin typeface="Bell MT" panose="02020503060305020303" pitchFamily="18" charset="0"/>
                  </a:rPr>
                  <a:t>3) Move </a:t>
                </a:r>
                <a:r>
                  <a:rPr lang="en-US" dirty="0">
                    <a:latin typeface="Bell MT" panose="02020503060305020303" pitchFamily="18" charset="0"/>
                  </a:rPr>
                  <a:t>n-1 </a:t>
                </a:r>
                <a:r>
                  <a:rPr lang="en-US" dirty="0" smtClean="0">
                    <a:latin typeface="Bell MT" panose="02020503060305020303" pitchFamily="18" charset="0"/>
                  </a:rPr>
                  <a:t>discs from B to C.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Bell MT" panose="02020503060305020303" pitchFamily="18" charset="0"/>
                  </a:rPr>
                  <a:t> steps)</a:t>
                </a:r>
              </a:p>
              <a:p>
                <a:r>
                  <a:rPr lang="en-US" dirty="0" smtClean="0">
                    <a:latin typeface="Bell MT" panose="02020503060305020303" pitchFamily="18" charset="0"/>
                  </a:rPr>
                  <a:t>Therefore we conclude the following inhomogeneous recurrence relation:</a:t>
                </a:r>
              </a:p>
              <a:p>
                <a:pPr/>
                <a:endParaRPr lang="en-US" dirty="0" smtClean="0">
                  <a:latin typeface="Bell MT" panose="02020503060305020303" pitchFamily="18" charset="0"/>
                </a:endParaRPr>
              </a:p>
              <a:p>
                <a:endParaRPr lang="en-US" dirty="0">
                  <a:latin typeface="Bell MT" panose="02020503060305020303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25" y="1829348"/>
                <a:ext cx="10191750" cy="4247317"/>
              </a:xfrm>
              <a:prstGeom prst="rect">
                <a:avLst/>
              </a:prstGeom>
              <a:blipFill rotWithShape="0">
                <a:blip r:embed="rId2"/>
                <a:stretch>
                  <a:fillRect l="-478" t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82669" y="5702060"/>
                <a:ext cx="43717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69" y="5702060"/>
                <a:ext cx="437173" cy="6178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38225" y="419099"/>
            <a:ext cx="9772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ndara" panose="020E0502030303020204" pitchFamily="34" charset="0"/>
              </a:rPr>
              <a:t>Hanoi Tower: </a:t>
            </a:r>
            <a:r>
              <a:rPr lang="en-US" sz="3200" dirty="0" smtClean="0">
                <a:latin typeface="Candara" panose="020E0502030303020204" pitchFamily="34" charset="0"/>
              </a:rPr>
              <a:t>Recurrence </a:t>
            </a:r>
            <a:r>
              <a:rPr lang="en-US" sz="3200" dirty="0" smtClean="0">
                <a:latin typeface="Candara" panose="020E0502030303020204" pitchFamily="34" charset="0"/>
              </a:rPr>
              <a:t>relation</a:t>
            </a:r>
            <a:endParaRPr lang="en-US" sz="3200" dirty="0">
              <a:latin typeface="Candara" panose="020E0502030303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95770" y="5533806"/>
            <a:ext cx="1555008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,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9" name="Picture 7" descr="C:\Users\Jalalian\AppData\Local\Temp\ksohtml14668\wps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10" y="5585477"/>
            <a:ext cx="2085975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Jalalian\AppData\Local\Temp\ksohtml14668\wp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321" y="5591098"/>
            <a:ext cx="807290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Jalalian\AppData\Local\Temp\ksohtml14668\wps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10" y="6019608"/>
            <a:ext cx="9715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5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035420" y="1701899"/>
                <a:ext cx="43717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20" y="1701899"/>
                <a:ext cx="437173" cy="6178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043" y="0"/>
            <a:ext cx="9980682" cy="1017886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Hanoi Tower: </a:t>
            </a:r>
            <a:r>
              <a:rPr lang="en-US" dirty="0"/>
              <a:t>Solving the recurrence 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217043" y="1613140"/>
                <a:ext cx="9816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𝑛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2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𝑛</m:t>
                        </m:r>
                        <m:r>
                          <a:rPr lang="en-US" i="1"/>
                          <m:t>−</m:t>
                        </m:r>
                        <m:r>
                          <a:rPr lang="en-US" i="1"/>
                          <m:t>1</m:t>
                        </m:r>
                      </m:sub>
                    </m:sSub>
                    <m:r>
                      <a:rPr lang="en-US" i="1"/>
                      <m:t>+</m:t>
                    </m:r>
                    <m:r>
                      <a:rPr lang="en-US" i="1"/>
                      <m:t>1</m:t>
                    </m:r>
                  </m:oMath>
                </a14:m>
                <a:r>
                  <a:rPr lang="en-US" dirty="0"/>
                  <a:t>  ,  </a:t>
                </a:r>
                <a14:m>
                  <m:oMath xmlns:m="http://schemas.openxmlformats.org/officeDocument/2006/math">
                    <m:r>
                      <a:rPr lang="en-US" i="1"/>
                      <m:t>𝑛</m:t>
                    </m:r>
                    <m:r>
                      <a:rPr lang="en-US" i="1"/>
                      <m:t>≥</m:t>
                    </m:r>
                    <m:r>
                      <a:rPr lang="en-US" i="1"/>
                      <m:t>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43" y="1613140"/>
                <a:ext cx="9816142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1179124" y="1982472"/>
                <a:ext cx="965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24" y="1982472"/>
                <a:ext cx="96526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5103038" y="1613140"/>
                <a:ext cx="1504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038" y="1613140"/>
                <a:ext cx="150470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065214" y="2535954"/>
            <a:ext cx="4745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The homogeneous part gives the solution :</a:t>
            </a:r>
            <a:endParaRPr lang="en-US" sz="105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21" name="Picture 25" descr="C:\Users\Jalalian\AppData\Local\Temp\ksohtml14668\wps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43" y="3003773"/>
            <a:ext cx="1666875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Jalalian\AppData\Local\Temp\ksohtml14668\wps1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702" y="3003773"/>
            <a:ext cx="2095500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Jalalian\AppData\Local\Temp\ksohtml14668\wps1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22" y="3000897"/>
            <a:ext cx="942975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7" name="Picture 31" descr="C:\Users\Jalalian\AppData\Local\Temp\ksohtml14668\wps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75" y="3000897"/>
            <a:ext cx="1200150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1065214" y="3686357"/>
            <a:ext cx="391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 choice for the particular solution is:</a:t>
            </a:r>
            <a:endParaRPr lang="en-US" sz="105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29" name="Picture 33" descr="C:\Users\Jalalian\AppData\Local\Temp\ksohtml14668\wps13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58" y="4060375"/>
            <a:ext cx="1514475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112840" y="4729209"/>
            <a:ext cx="2433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Therefore</a:t>
            </a:r>
            <a:r>
              <a:rPr lang="en-US" sz="2000" dirty="0" smtClean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, we 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obtain:</a:t>
            </a:r>
            <a:endParaRPr lang="en-US" sz="11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131" name="Picture 35" descr="C:\Users\Jalalian\AppData\Local\Temp\ksohtml14668\wps14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63" y="4745501"/>
            <a:ext cx="3800475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3" name="Picture 37" descr="C:\Users\Jalalian\AppData\Local\Temp\ksohtml14668\wps15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43" y="5488158"/>
            <a:ext cx="771525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5" name="Picture 39" descr="C:\Users\Jalalian\AppData\Local\Temp\ksohtml14668\wps16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09" y="5802839"/>
            <a:ext cx="771525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7" name="Picture 41" descr="C:\Users\Jalalian\AppData\Local\Temp\ksohtml14668\wps17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63" y="5468734"/>
            <a:ext cx="1323975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9" name="Picture 43" descr="C:\Users\Jalalian\AppData\Local\Temp\ksohtml14668\wps18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63" y="5879526"/>
            <a:ext cx="14954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1" name="Picture 45" descr="C:\Users\Jalalian\AppData\Local\Temp\ksohtml14668\wps19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82" y="5570596"/>
            <a:ext cx="2035288" cy="46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3895538" y="1580279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38" y="1580279"/>
                <a:ext cx="1400134" cy="37144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2656865" y="3003773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65" y="3003773"/>
                <a:ext cx="1400134" cy="37144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5768566" y="3000925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566" y="3000925"/>
                <a:ext cx="1400134" cy="37144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8435519" y="3000897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519" y="3000897"/>
                <a:ext cx="1400134" cy="371448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914724" y="5583107"/>
                <a:ext cx="43717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4" y="5583107"/>
                <a:ext cx="437173" cy="617861"/>
              </a:xfrm>
              <a:prstGeom prst="rect">
                <a:avLst/>
              </a:prstGeom>
              <a:blipFill rotWithShape="0">
                <a:blip r:embed="rId21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1629549" y="5424114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549" y="5424114"/>
                <a:ext cx="1400134" cy="37144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1629549" y="5829520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549" y="5829520"/>
                <a:ext cx="1400134" cy="37144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4022161" y="5609838"/>
                <a:ext cx="1400134" cy="3714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61" y="5609838"/>
                <a:ext cx="1400134" cy="37144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37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600200"/>
            <a:ext cx="9923898" cy="4961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438275" y="1514475"/>
                <a:ext cx="9980682" cy="109696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minimal number of moves required to solve a Tower of Hanoi puzzle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− 1, where n is the number of disks.</a:t>
                </a:r>
              </a:p>
            </p:txBody>
          </p:sp>
        </mc:Choice>
        <mc:Fallback xmlns="">
          <p:sp>
            <p:nvSpPr>
              <p:cNvPr id="3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38275" y="1514475"/>
                <a:ext cx="9980682" cy="1096962"/>
              </a:xfrm>
              <a:blipFill rotWithShape="0">
                <a:blip r:embed="rId4"/>
                <a:stretch>
                  <a:fillRect l="-219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152525" y="476250"/>
            <a:ext cx="750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Hanoi Tower : </a:t>
            </a:r>
            <a:r>
              <a:rPr lang="en-US" sz="3200" dirty="0" smtClean="0"/>
              <a:t>Final </a:t>
            </a:r>
            <a:r>
              <a:rPr lang="en-US" sz="3200" dirty="0" smtClean="0"/>
              <a:t>formula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629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4873beb7-5857-4685-be1f-d57550cc96cc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2312</TotalTime>
  <Words>649</Words>
  <Application>Microsoft Office PowerPoint</Application>
  <PresentationFormat>Widescreen</PresentationFormat>
  <Paragraphs>130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SimSun</vt:lpstr>
      <vt:lpstr>Arial</vt:lpstr>
      <vt:lpstr>B Zar</vt:lpstr>
      <vt:lpstr>Bell MT</vt:lpstr>
      <vt:lpstr>Calibri</vt:lpstr>
      <vt:lpstr>Cambria Math</vt:lpstr>
      <vt:lpstr>Candara</vt:lpstr>
      <vt:lpstr>Euphemia</vt:lpstr>
      <vt:lpstr>Plantagenet Cherokee</vt:lpstr>
      <vt:lpstr>Segoe Print</vt:lpstr>
      <vt:lpstr>Wingdings</vt:lpstr>
      <vt:lpstr>Academic Literature 16x9</vt:lpstr>
      <vt:lpstr>PowerPoint Presentation</vt:lpstr>
      <vt:lpstr>Content List</vt:lpstr>
      <vt:lpstr>PowerPoint Presentation</vt:lpstr>
      <vt:lpstr>Tower of Hanoi: Myths </vt:lpstr>
      <vt:lpstr>Tower of Hanoi: Rules </vt:lpstr>
      <vt:lpstr>PowerPoint Presentation</vt:lpstr>
      <vt:lpstr>PowerPoint Presentation</vt:lpstr>
      <vt:lpstr>Hanoi Tower: Solving the recurrence relation</vt:lpstr>
      <vt:lpstr>The minimal number of moves required to solve a Tower of Hanoi puzzle is 2^n − 1, where n is the number of disks.</vt:lpstr>
      <vt:lpstr>Hanoi Tower : Programming </vt:lpstr>
      <vt:lpstr>Hanoi Tower : Real History</vt:lpstr>
      <vt:lpstr>PowerPoint Presentation</vt:lpstr>
      <vt:lpstr>Koch Snowflake: Introduction</vt:lpstr>
      <vt:lpstr>Koch Snowflake: Construction </vt:lpstr>
      <vt:lpstr>Koch Snowflake: Recurrence relation</vt:lpstr>
      <vt:lpstr>Koch Snowflake: Solving the recurrence relation</vt:lpstr>
      <vt:lpstr>Koch Snowflake: Solving the recurrence relation</vt:lpstr>
      <vt:lpstr>Koch Snowflake: Solving the recurrence relation</vt:lpstr>
      <vt:lpstr>Sourses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baran 2016</dc:creator>
  <cp:lastModifiedBy>baran 2016</cp:lastModifiedBy>
  <cp:revision>134</cp:revision>
  <dcterms:created xsi:type="dcterms:W3CDTF">2020-12-16T19:22:10Z</dcterms:created>
  <dcterms:modified xsi:type="dcterms:W3CDTF">2020-12-18T19:58:14Z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